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9" r:id="rId2"/>
    <p:sldId id="272" r:id="rId3"/>
    <p:sldId id="280" r:id="rId4"/>
    <p:sldId id="273" r:id="rId5"/>
    <p:sldId id="274" r:id="rId6"/>
    <p:sldId id="275" r:id="rId7"/>
    <p:sldId id="281" r:id="rId8"/>
    <p:sldId id="291" r:id="rId9"/>
    <p:sldId id="277" r:id="rId10"/>
    <p:sldId id="305" r:id="rId11"/>
    <p:sldId id="278" r:id="rId12"/>
    <p:sldId id="282" r:id="rId13"/>
    <p:sldId id="287" r:id="rId14"/>
    <p:sldId id="307" r:id="rId15"/>
    <p:sldId id="289" r:id="rId16"/>
    <p:sldId id="290" r:id="rId17"/>
    <p:sldId id="284" r:id="rId18"/>
    <p:sldId id="293" r:id="rId19"/>
    <p:sldId id="306" r:id="rId20"/>
    <p:sldId id="295" r:id="rId21"/>
    <p:sldId id="294" r:id="rId22"/>
    <p:sldId id="296" r:id="rId23"/>
    <p:sldId id="297" r:id="rId24"/>
    <p:sldId id="298" r:id="rId25"/>
    <p:sldId id="299" r:id="rId26"/>
    <p:sldId id="300" r:id="rId27"/>
    <p:sldId id="301" r:id="rId28"/>
    <p:sldId id="285" r:id="rId29"/>
    <p:sldId id="302" r:id="rId30"/>
    <p:sldId id="286" r:id="rId31"/>
    <p:sldId id="304" r:id="rId32"/>
    <p:sldId id="266" r:id="rId33"/>
    <p:sldId id="308" r:id="rId34"/>
    <p:sldId id="309" r:id="rId35"/>
    <p:sldId id="310" r:id="rId36"/>
    <p:sldId id="311" r:id="rId37"/>
    <p:sldId id="312" r:id="rId38"/>
    <p:sldId id="313" r:id="rId39"/>
    <p:sldId id="314" r:id="rId40"/>
    <p:sldId id="3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5B38"/>
    <a:srgbClr val="0B5B2A"/>
    <a:srgbClr val="0B50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39" autoAdjust="0"/>
    <p:restoredTop sz="89779" autoAdjust="0"/>
  </p:normalViewPr>
  <p:slideViewPr>
    <p:cSldViewPr snapToGrid="0" snapToObjects="1">
      <p:cViewPr varScale="1">
        <p:scale>
          <a:sx n="100" d="100"/>
          <a:sy n="100" d="100"/>
        </p:scale>
        <p:origin x="125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DE187-F645-DB43-9EED-9942D53BE207}" type="doc">
      <dgm:prSet loTypeId="urn:microsoft.com/office/officeart/2005/8/layout/chevron1" loCatId="process" qsTypeId="urn:microsoft.com/office/officeart/2005/8/quickstyle/simple2" qsCatId="simple" csTypeId="urn:microsoft.com/office/officeart/2005/8/colors/accent2_2" csCatId="accent2" phldr="1"/>
      <dgm:spPr/>
    </dgm:pt>
    <dgm:pt modelId="{9B56E4EF-AD27-C146-9748-CCBAFAA7DB76}">
      <dgm:prSet phldrT="[Text]"/>
      <dgm:spPr/>
      <dgm:t>
        <a:bodyPr/>
        <a:lstStyle/>
        <a:p>
          <a:r>
            <a:rPr lang="en-US" b="0" cap="none" spc="0" dirty="0">
              <a:ln w="0"/>
              <a:effectLst>
                <a:outerShdw blurRad="38100" dist="19050" dir="2700000" algn="tl" rotWithShape="0">
                  <a:schemeClr val="dk1">
                    <a:alpha val="40000"/>
                  </a:schemeClr>
                </a:outerShdw>
              </a:effectLst>
            </a:rPr>
            <a:t>Image Input</a:t>
          </a:r>
        </a:p>
      </dgm:t>
    </dgm:pt>
    <dgm:pt modelId="{ED870E05-8B94-2F47-B6F5-ABCC47D09B07}" type="parTrans" cxnId="{FC7C904B-50C1-8A49-A898-ABED8F18D900}">
      <dgm:prSet/>
      <dgm:spPr/>
      <dgm:t>
        <a:bodyPr/>
        <a:lstStyle/>
        <a:p>
          <a:endParaRPr lang="en-US"/>
        </a:p>
      </dgm:t>
    </dgm:pt>
    <dgm:pt modelId="{AA88BC89-772C-D54D-9B6C-55E982D4FF9A}" type="sibTrans" cxnId="{FC7C904B-50C1-8A49-A898-ABED8F18D900}">
      <dgm:prSet/>
      <dgm:spPr/>
      <dgm:t>
        <a:bodyPr/>
        <a:lstStyle/>
        <a:p>
          <a:endParaRPr lang="en-US"/>
        </a:p>
      </dgm:t>
    </dgm:pt>
    <dgm:pt modelId="{1195F591-6DA3-D141-BA36-7B5D469F65CC}">
      <dgm:prSet phldrT="[Text]"/>
      <dgm:spPr/>
      <dgm:t>
        <a:bodyPr/>
        <a:lstStyle/>
        <a:p>
          <a:r>
            <a:rPr lang="en-US"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Pre-process Image</a:t>
          </a:r>
        </a:p>
      </dgm:t>
    </dgm:pt>
    <dgm:pt modelId="{43E48B92-FFBE-A745-B787-CB24AAED6118}" type="parTrans" cxnId="{ACE3EE0E-561F-B741-A843-C9BF20D38AA2}">
      <dgm:prSet/>
      <dgm:spPr/>
      <dgm:t>
        <a:bodyPr/>
        <a:lstStyle/>
        <a:p>
          <a:endParaRPr lang="en-US"/>
        </a:p>
      </dgm:t>
    </dgm:pt>
    <dgm:pt modelId="{325C5D98-7932-584E-97B4-6C54A8128128}" type="sibTrans" cxnId="{ACE3EE0E-561F-B741-A843-C9BF20D38AA2}">
      <dgm:prSet/>
      <dgm:spPr/>
      <dgm:t>
        <a:bodyPr/>
        <a:lstStyle/>
        <a:p>
          <a:endParaRPr lang="en-US"/>
        </a:p>
      </dgm:t>
    </dgm:pt>
    <dgm:pt modelId="{95E91D8E-B1C0-A047-B790-6D0D5178552A}">
      <dgm:prSet phldrT="[Text]"/>
      <dgm:spPr/>
      <dgm:t>
        <a:bodyPr/>
        <a:lstStyle/>
        <a:p>
          <a:r>
            <a:rPr lang="en-US"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Template Selection</a:t>
          </a:r>
        </a:p>
      </dgm:t>
    </dgm:pt>
    <dgm:pt modelId="{88F2915E-C5A2-D545-8509-554DE94C168D}" type="parTrans" cxnId="{CF1B2433-B930-9F4C-8A96-2C4BD2854127}">
      <dgm:prSet/>
      <dgm:spPr/>
      <dgm:t>
        <a:bodyPr/>
        <a:lstStyle/>
        <a:p>
          <a:endParaRPr lang="en-US"/>
        </a:p>
      </dgm:t>
    </dgm:pt>
    <dgm:pt modelId="{460DA90A-34D6-D848-91FB-D8E7FC849E66}" type="sibTrans" cxnId="{CF1B2433-B930-9F4C-8A96-2C4BD2854127}">
      <dgm:prSet/>
      <dgm:spPr/>
      <dgm:t>
        <a:bodyPr/>
        <a:lstStyle/>
        <a:p>
          <a:endParaRPr lang="en-US"/>
        </a:p>
      </dgm:t>
    </dgm:pt>
    <dgm:pt modelId="{81FDEE15-BD63-D345-826F-9AAD09D36F0C}">
      <dgm:prSet/>
      <dgm:spPr/>
      <dgm:t>
        <a:bodyPr/>
        <a:lstStyle/>
        <a:p>
          <a:r>
            <a:rPr lang="en-US"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Template Matching</a:t>
          </a:r>
        </a:p>
      </dgm:t>
    </dgm:pt>
    <dgm:pt modelId="{6BB893D6-EAF3-524B-BAC8-D47ED9F50C6F}" type="parTrans" cxnId="{86C93133-8EE2-034F-96DA-D91B9792C4B1}">
      <dgm:prSet/>
      <dgm:spPr/>
      <dgm:t>
        <a:bodyPr/>
        <a:lstStyle/>
        <a:p>
          <a:endParaRPr lang="en-US"/>
        </a:p>
      </dgm:t>
    </dgm:pt>
    <dgm:pt modelId="{7D64EFDA-929D-7341-8EB9-C73B01757F5C}" type="sibTrans" cxnId="{86C93133-8EE2-034F-96DA-D91B9792C4B1}">
      <dgm:prSet/>
      <dgm:spPr/>
      <dgm:t>
        <a:bodyPr/>
        <a:lstStyle/>
        <a:p>
          <a:endParaRPr lang="en-US"/>
        </a:p>
      </dgm:t>
    </dgm:pt>
    <dgm:pt modelId="{B2810245-171D-0F41-8045-7F6076EF7C7D}">
      <dgm:prSet/>
      <dgm:spPr/>
      <dgm:t>
        <a:bodyPr/>
        <a:lstStyle/>
        <a:p>
          <a:r>
            <a:rPr lang="en-US"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Result Output</a:t>
          </a:r>
        </a:p>
      </dgm:t>
    </dgm:pt>
    <dgm:pt modelId="{5A9453AC-3AB3-6345-95A2-7AD9D0F2955E}" type="parTrans" cxnId="{FB4010C6-F12E-C449-817B-FCF2DF473211}">
      <dgm:prSet/>
      <dgm:spPr/>
      <dgm:t>
        <a:bodyPr/>
        <a:lstStyle/>
        <a:p>
          <a:endParaRPr lang="en-US"/>
        </a:p>
      </dgm:t>
    </dgm:pt>
    <dgm:pt modelId="{73F2F9BB-DB4D-0447-B9C5-B6D6419EC2CD}" type="sibTrans" cxnId="{FB4010C6-F12E-C449-817B-FCF2DF473211}">
      <dgm:prSet/>
      <dgm:spPr/>
      <dgm:t>
        <a:bodyPr/>
        <a:lstStyle/>
        <a:p>
          <a:endParaRPr lang="en-US"/>
        </a:p>
      </dgm:t>
    </dgm:pt>
    <dgm:pt modelId="{97CB0422-FA1C-5049-B154-30D89D64F250}" type="pres">
      <dgm:prSet presAssocID="{FAFDE187-F645-DB43-9EED-9942D53BE207}" presName="Name0" presStyleCnt="0">
        <dgm:presLayoutVars>
          <dgm:dir/>
          <dgm:animLvl val="lvl"/>
          <dgm:resizeHandles val="exact"/>
        </dgm:presLayoutVars>
      </dgm:prSet>
      <dgm:spPr/>
    </dgm:pt>
    <dgm:pt modelId="{905C806B-1FAB-FC40-BA37-D0252DB78801}" type="pres">
      <dgm:prSet presAssocID="{9B56E4EF-AD27-C146-9748-CCBAFAA7DB76}" presName="parTxOnly" presStyleLbl="node1" presStyleIdx="0" presStyleCnt="5">
        <dgm:presLayoutVars>
          <dgm:chMax val="0"/>
          <dgm:chPref val="0"/>
          <dgm:bulletEnabled val="1"/>
        </dgm:presLayoutVars>
      </dgm:prSet>
      <dgm:spPr/>
    </dgm:pt>
    <dgm:pt modelId="{77DB340E-B84D-254D-9862-B2E9B41C9D5A}" type="pres">
      <dgm:prSet presAssocID="{AA88BC89-772C-D54D-9B6C-55E982D4FF9A}" presName="parTxOnlySpace" presStyleCnt="0"/>
      <dgm:spPr/>
    </dgm:pt>
    <dgm:pt modelId="{EF2009C6-5B6D-3645-BA10-DAD14DCCF584}" type="pres">
      <dgm:prSet presAssocID="{1195F591-6DA3-D141-BA36-7B5D469F65CC}" presName="parTxOnly" presStyleLbl="node1" presStyleIdx="1" presStyleCnt="5">
        <dgm:presLayoutVars>
          <dgm:chMax val="0"/>
          <dgm:chPref val="0"/>
          <dgm:bulletEnabled val="1"/>
        </dgm:presLayoutVars>
      </dgm:prSet>
      <dgm:spPr/>
    </dgm:pt>
    <dgm:pt modelId="{44FF044E-9C96-6046-B3E7-C628AC731462}" type="pres">
      <dgm:prSet presAssocID="{325C5D98-7932-584E-97B4-6C54A8128128}" presName="parTxOnlySpace" presStyleCnt="0"/>
      <dgm:spPr/>
    </dgm:pt>
    <dgm:pt modelId="{25375F9B-CDC8-A944-9668-20C9F430A6B3}" type="pres">
      <dgm:prSet presAssocID="{95E91D8E-B1C0-A047-B790-6D0D5178552A}" presName="parTxOnly" presStyleLbl="node1" presStyleIdx="2" presStyleCnt="5">
        <dgm:presLayoutVars>
          <dgm:chMax val="0"/>
          <dgm:chPref val="0"/>
          <dgm:bulletEnabled val="1"/>
        </dgm:presLayoutVars>
      </dgm:prSet>
      <dgm:spPr/>
    </dgm:pt>
    <dgm:pt modelId="{559F089B-7B6F-6644-8D65-DC729622C9AF}" type="pres">
      <dgm:prSet presAssocID="{460DA90A-34D6-D848-91FB-D8E7FC849E66}" presName="parTxOnlySpace" presStyleCnt="0"/>
      <dgm:spPr/>
    </dgm:pt>
    <dgm:pt modelId="{44DF0D46-3D09-BB4F-99DF-78C6BC37A748}" type="pres">
      <dgm:prSet presAssocID="{81FDEE15-BD63-D345-826F-9AAD09D36F0C}" presName="parTxOnly" presStyleLbl="node1" presStyleIdx="3" presStyleCnt="5">
        <dgm:presLayoutVars>
          <dgm:chMax val="0"/>
          <dgm:chPref val="0"/>
          <dgm:bulletEnabled val="1"/>
        </dgm:presLayoutVars>
      </dgm:prSet>
      <dgm:spPr/>
    </dgm:pt>
    <dgm:pt modelId="{BA5E152E-B5C3-0249-AEB0-5665436BB0D4}" type="pres">
      <dgm:prSet presAssocID="{7D64EFDA-929D-7341-8EB9-C73B01757F5C}" presName="parTxOnlySpace" presStyleCnt="0"/>
      <dgm:spPr/>
    </dgm:pt>
    <dgm:pt modelId="{FFE63A30-EA4A-3149-8FE8-06366CF53CAC}" type="pres">
      <dgm:prSet presAssocID="{B2810245-171D-0F41-8045-7F6076EF7C7D}" presName="parTxOnly" presStyleLbl="node1" presStyleIdx="4" presStyleCnt="5">
        <dgm:presLayoutVars>
          <dgm:chMax val="0"/>
          <dgm:chPref val="0"/>
          <dgm:bulletEnabled val="1"/>
        </dgm:presLayoutVars>
      </dgm:prSet>
      <dgm:spPr/>
    </dgm:pt>
  </dgm:ptLst>
  <dgm:cxnLst>
    <dgm:cxn modelId="{ACE3EE0E-561F-B741-A843-C9BF20D38AA2}" srcId="{FAFDE187-F645-DB43-9EED-9942D53BE207}" destId="{1195F591-6DA3-D141-BA36-7B5D469F65CC}" srcOrd="1" destOrd="0" parTransId="{43E48B92-FFBE-A745-B787-CB24AAED6118}" sibTransId="{325C5D98-7932-584E-97B4-6C54A8128128}"/>
    <dgm:cxn modelId="{E523AD2C-27BC-EE4E-ABC5-D9F231377338}" type="presOf" srcId="{9B56E4EF-AD27-C146-9748-CCBAFAA7DB76}" destId="{905C806B-1FAB-FC40-BA37-D0252DB78801}" srcOrd="0" destOrd="0" presId="urn:microsoft.com/office/officeart/2005/8/layout/chevron1"/>
    <dgm:cxn modelId="{CF1B2433-B930-9F4C-8A96-2C4BD2854127}" srcId="{FAFDE187-F645-DB43-9EED-9942D53BE207}" destId="{95E91D8E-B1C0-A047-B790-6D0D5178552A}" srcOrd="2" destOrd="0" parTransId="{88F2915E-C5A2-D545-8509-554DE94C168D}" sibTransId="{460DA90A-34D6-D848-91FB-D8E7FC849E66}"/>
    <dgm:cxn modelId="{86C93133-8EE2-034F-96DA-D91B9792C4B1}" srcId="{FAFDE187-F645-DB43-9EED-9942D53BE207}" destId="{81FDEE15-BD63-D345-826F-9AAD09D36F0C}" srcOrd="3" destOrd="0" parTransId="{6BB893D6-EAF3-524B-BAC8-D47ED9F50C6F}" sibTransId="{7D64EFDA-929D-7341-8EB9-C73B01757F5C}"/>
    <dgm:cxn modelId="{3DEFB533-D87A-FB44-B4E4-62F2734D7B8B}" type="presOf" srcId="{81FDEE15-BD63-D345-826F-9AAD09D36F0C}" destId="{44DF0D46-3D09-BB4F-99DF-78C6BC37A748}" srcOrd="0" destOrd="0" presId="urn:microsoft.com/office/officeart/2005/8/layout/chevron1"/>
    <dgm:cxn modelId="{FC7C904B-50C1-8A49-A898-ABED8F18D900}" srcId="{FAFDE187-F645-DB43-9EED-9942D53BE207}" destId="{9B56E4EF-AD27-C146-9748-CCBAFAA7DB76}" srcOrd="0" destOrd="0" parTransId="{ED870E05-8B94-2F47-B6F5-ABCC47D09B07}" sibTransId="{AA88BC89-772C-D54D-9B6C-55E982D4FF9A}"/>
    <dgm:cxn modelId="{01551B9F-E93E-254A-ACD0-B6CD2D8A24B6}" type="presOf" srcId="{1195F591-6DA3-D141-BA36-7B5D469F65CC}" destId="{EF2009C6-5B6D-3645-BA10-DAD14DCCF584}" srcOrd="0" destOrd="0" presId="urn:microsoft.com/office/officeart/2005/8/layout/chevron1"/>
    <dgm:cxn modelId="{F5CF08A9-0ED5-F14C-9FE4-4287330A7676}" type="presOf" srcId="{B2810245-171D-0F41-8045-7F6076EF7C7D}" destId="{FFE63A30-EA4A-3149-8FE8-06366CF53CAC}" srcOrd="0" destOrd="0" presId="urn:microsoft.com/office/officeart/2005/8/layout/chevron1"/>
    <dgm:cxn modelId="{FB4010C6-F12E-C449-817B-FCF2DF473211}" srcId="{FAFDE187-F645-DB43-9EED-9942D53BE207}" destId="{B2810245-171D-0F41-8045-7F6076EF7C7D}" srcOrd="4" destOrd="0" parTransId="{5A9453AC-3AB3-6345-95A2-7AD9D0F2955E}" sibTransId="{73F2F9BB-DB4D-0447-B9C5-B6D6419EC2CD}"/>
    <dgm:cxn modelId="{903A1EC8-1096-9E49-887E-3AD965D02418}" type="presOf" srcId="{95E91D8E-B1C0-A047-B790-6D0D5178552A}" destId="{25375F9B-CDC8-A944-9668-20C9F430A6B3}" srcOrd="0" destOrd="0" presId="urn:microsoft.com/office/officeart/2005/8/layout/chevron1"/>
    <dgm:cxn modelId="{8BFBD6E3-8260-0D44-91BD-4953771E2321}" type="presOf" srcId="{FAFDE187-F645-DB43-9EED-9942D53BE207}" destId="{97CB0422-FA1C-5049-B154-30D89D64F250}" srcOrd="0" destOrd="0" presId="urn:microsoft.com/office/officeart/2005/8/layout/chevron1"/>
    <dgm:cxn modelId="{D550A510-4631-8E4A-B655-4BA50FC81F43}" type="presParOf" srcId="{97CB0422-FA1C-5049-B154-30D89D64F250}" destId="{905C806B-1FAB-FC40-BA37-D0252DB78801}" srcOrd="0" destOrd="0" presId="urn:microsoft.com/office/officeart/2005/8/layout/chevron1"/>
    <dgm:cxn modelId="{C345BAFD-51DD-7D43-AAD2-F15CFFB43CDB}" type="presParOf" srcId="{97CB0422-FA1C-5049-B154-30D89D64F250}" destId="{77DB340E-B84D-254D-9862-B2E9B41C9D5A}" srcOrd="1" destOrd="0" presId="urn:microsoft.com/office/officeart/2005/8/layout/chevron1"/>
    <dgm:cxn modelId="{69605748-AFA5-1C44-B652-794C0625FF49}" type="presParOf" srcId="{97CB0422-FA1C-5049-B154-30D89D64F250}" destId="{EF2009C6-5B6D-3645-BA10-DAD14DCCF584}" srcOrd="2" destOrd="0" presId="urn:microsoft.com/office/officeart/2005/8/layout/chevron1"/>
    <dgm:cxn modelId="{7EA523AB-7EE1-744C-AD91-E8236302E043}" type="presParOf" srcId="{97CB0422-FA1C-5049-B154-30D89D64F250}" destId="{44FF044E-9C96-6046-B3E7-C628AC731462}" srcOrd="3" destOrd="0" presId="urn:microsoft.com/office/officeart/2005/8/layout/chevron1"/>
    <dgm:cxn modelId="{8B7B6EA6-842D-4440-AC98-77A78F2D80C6}" type="presParOf" srcId="{97CB0422-FA1C-5049-B154-30D89D64F250}" destId="{25375F9B-CDC8-A944-9668-20C9F430A6B3}" srcOrd="4" destOrd="0" presId="urn:microsoft.com/office/officeart/2005/8/layout/chevron1"/>
    <dgm:cxn modelId="{2A369FAF-1A47-F240-8C8A-BC6A65291068}" type="presParOf" srcId="{97CB0422-FA1C-5049-B154-30D89D64F250}" destId="{559F089B-7B6F-6644-8D65-DC729622C9AF}" srcOrd="5" destOrd="0" presId="urn:microsoft.com/office/officeart/2005/8/layout/chevron1"/>
    <dgm:cxn modelId="{064D512E-C258-4B4E-821F-12864FFCC408}" type="presParOf" srcId="{97CB0422-FA1C-5049-B154-30D89D64F250}" destId="{44DF0D46-3D09-BB4F-99DF-78C6BC37A748}" srcOrd="6" destOrd="0" presId="urn:microsoft.com/office/officeart/2005/8/layout/chevron1"/>
    <dgm:cxn modelId="{5BBBFBF8-EE77-7045-9A64-A42DFCD371EF}" type="presParOf" srcId="{97CB0422-FA1C-5049-B154-30D89D64F250}" destId="{BA5E152E-B5C3-0249-AEB0-5665436BB0D4}" srcOrd="7" destOrd="0" presId="urn:microsoft.com/office/officeart/2005/8/layout/chevron1"/>
    <dgm:cxn modelId="{7AAAABEA-F03F-9745-9EF6-58CAC58A7171}" type="presParOf" srcId="{97CB0422-FA1C-5049-B154-30D89D64F250}" destId="{FFE63A30-EA4A-3149-8FE8-06366CF53CAC}"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C806B-1FAB-FC40-BA37-D0252DB78801}">
      <dsp:nvSpPr>
        <dsp:cNvPr id="0" name=""/>
        <dsp:cNvSpPr/>
      </dsp:nvSpPr>
      <dsp:spPr>
        <a:xfrm>
          <a:off x="2852" y="0"/>
          <a:ext cx="2538955" cy="574533"/>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effectLst>
                <a:outerShdw blurRad="38100" dist="19050" dir="2700000" algn="tl" rotWithShape="0">
                  <a:schemeClr val="dk1">
                    <a:alpha val="40000"/>
                  </a:schemeClr>
                </a:outerShdw>
              </a:effectLst>
            </a:rPr>
            <a:t>Image Input</a:t>
          </a:r>
        </a:p>
      </dsp:txBody>
      <dsp:txXfrm>
        <a:off x="290119" y="0"/>
        <a:ext cx="1964422" cy="574533"/>
      </dsp:txXfrm>
    </dsp:sp>
    <dsp:sp modelId="{EF2009C6-5B6D-3645-BA10-DAD14DCCF584}">
      <dsp:nvSpPr>
        <dsp:cNvPr id="0" name=""/>
        <dsp:cNvSpPr/>
      </dsp:nvSpPr>
      <dsp:spPr>
        <a:xfrm>
          <a:off x="2287912" y="0"/>
          <a:ext cx="2538955" cy="574533"/>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Pre-process Image</a:t>
          </a:r>
        </a:p>
      </dsp:txBody>
      <dsp:txXfrm>
        <a:off x="2575179" y="0"/>
        <a:ext cx="1964422" cy="574533"/>
      </dsp:txXfrm>
    </dsp:sp>
    <dsp:sp modelId="{25375F9B-CDC8-A944-9668-20C9F430A6B3}">
      <dsp:nvSpPr>
        <dsp:cNvPr id="0" name=""/>
        <dsp:cNvSpPr/>
      </dsp:nvSpPr>
      <dsp:spPr>
        <a:xfrm>
          <a:off x="4572971" y="0"/>
          <a:ext cx="2538955" cy="574533"/>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Template Selection</a:t>
          </a:r>
        </a:p>
      </dsp:txBody>
      <dsp:txXfrm>
        <a:off x="4860238" y="0"/>
        <a:ext cx="1964422" cy="574533"/>
      </dsp:txXfrm>
    </dsp:sp>
    <dsp:sp modelId="{44DF0D46-3D09-BB4F-99DF-78C6BC37A748}">
      <dsp:nvSpPr>
        <dsp:cNvPr id="0" name=""/>
        <dsp:cNvSpPr/>
      </dsp:nvSpPr>
      <dsp:spPr>
        <a:xfrm>
          <a:off x="6858031" y="0"/>
          <a:ext cx="2538955" cy="574533"/>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Template Matching</a:t>
          </a:r>
        </a:p>
      </dsp:txBody>
      <dsp:txXfrm>
        <a:off x="7145298" y="0"/>
        <a:ext cx="1964422" cy="574533"/>
      </dsp:txXfrm>
    </dsp:sp>
    <dsp:sp modelId="{FFE63A30-EA4A-3149-8FE8-06366CF53CAC}">
      <dsp:nvSpPr>
        <dsp:cNvPr id="0" name=""/>
        <dsp:cNvSpPr/>
      </dsp:nvSpPr>
      <dsp:spPr>
        <a:xfrm>
          <a:off x="9143091" y="0"/>
          <a:ext cx="2538955" cy="574533"/>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0" kern="120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Result Output</a:t>
          </a:r>
        </a:p>
      </dsp:txBody>
      <dsp:txXfrm>
        <a:off x="9430358" y="0"/>
        <a:ext cx="1964422" cy="5745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96BF7-7078-4FC9-9B98-A2D6D6052AAB}" type="datetimeFigureOut">
              <a:rPr lang="en-US" smtClean="0"/>
              <a:t>8/7/2020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00EFB-DCAF-4982-8887-5CC559B064E4}" type="slidenum">
              <a:rPr lang="en-US" smtClean="0"/>
              <a:t>‹#›</a:t>
            </a:fld>
            <a:endParaRPr lang="en-US"/>
          </a:p>
        </p:txBody>
      </p:sp>
    </p:spTree>
    <p:extLst>
      <p:ext uri="{BB962C8B-B14F-4D97-AF65-F5344CB8AC3E}">
        <p14:creationId xmlns:p14="http://schemas.microsoft.com/office/powerpoint/2010/main" val="1864836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Karim:</a:t>
            </a:r>
          </a:p>
          <a:p>
            <a:r>
              <a:rPr lang="en-US" dirty="0"/>
              <a:t>1- Resizing of the title</a:t>
            </a:r>
          </a:p>
        </p:txBody>
      </p:sp>
      <p:sp>
        <p:nvSpPr>
          <p:cNvPr id="4" name="Slide Number Placeholder 3"/>
          <p:cNvSpPr>
            <a:spLocks noGrp="1"/>
          </p:cNvSpPr>
          <p:nvPr>
            <p:ph type="sldNum" sz="quarter" idx="5"/>
          </p:nvPr>
        </p:nvSpPr>
        <p:spPr/>
        <p:txBody>
          <a:bodyPr/>
          <a:lstStyle/>
          <a:p>
            <a:fld id="{BE200EFB-DCAF-4982-8887-5CC559B064E4}" type="slidenum">
              <a:rPr lang="en-US" smtClean="0"/>
              <a:t>1</a:t>
            </a:fld>
            <a:endParaRPr lang="en-US"/>
          </a:p>
        </p:txBody>
      </p:sp>
    </p:spTree>
    <p:extLst>
      <p:ext uri="{BB962C8B-B14F-4D97-AF65-F5344CB8AC3E}">
        <p14:creationId xmlns:p14="http://schemas.microsoft.com/office/powerpoint/2010/main" val="1888657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deliverables, we researched a few methods. Some of the methods we considered and tested include:</a:t>
            </a:r>
          </a:p>
        </p:txBody>
      </p:sp>
      <p:sp>
        <p:nvSpPr>
          <p:cNvPr id="4" name="Slide Number Placeholder 3"/>
          <p:cNvSpPr>
            <a:spLocks noGrp="1"/>
          </p:cNvSpPr>
          <p:nvPr>
            <p:ph type="sldNum" sz="quarter" idx="5"/>
          </p:nvPr>
        </p:nvSpPr>
        <p:spPr/>
        <p:txBody>
          <a:bodyPr/>
          <a:lstStyle/>
          <a:p>
            <a:fld id="{BE200EFB-DCAF-4982-8887-5CC559B064E4}" type="slidenum">
              <a:rPr lang="en-US" smtClean="0"/>
              <a:t>13</a:t>
            </a:fld>
            <a:endParaRPr lang="en-US"/>
          </a:p>
        </p:txBody>
      </p:sp>
    </p:spTree>
    <p:extLst>
      <p:ext uri="{BB962C8B-B14F-4D97-AF65-F5344CB8AC3E}">
        <p14:creationId xmlns:p14="http://schemas.microsoft.com/office/powerpoint/2010/main" val="182973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00EFB-DCAF-4982-8887-5CC559B064E4}" type="slidenum">
              <a:rPr lang="en-US" smtClean="0"/>
              <a:t>14</a:t>
            </a:fld>
            <a:endParaRPr lang="en-US"/>
          </a:p>
        </p:txBody>
      </p:sp>
    </p:spTree>
    <p:extLst>
      <p:ext uri="{BB962C8B-B14F-4D97-AF65-F5344CB8AC3E}">
        <p14:creationId xmlns:p14="http://schemas.microsoft.com/office/powerpoint/2010/main" val="560568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Karim</a:t>
            </a:r>
          </a:p>
          <a:p>
            <a:r>
              <a:rPr lang="en-US" dirty="0"/>
              <a:t>Ultimately, we decided to use Template Matching the MVP (primary) method for this project. </a:t>
            </a:r>
          </a:p>
          <a:p>
            <a:r>
              <a:rPr lang="en-US" dirty="0"/>
              <a:t>Template matching alone is very rigid, therefore, we added a few optional features to make it more flexible</a:t>
            </a:r>
          </a:p>
          <a:p>
            <a:endParaRPr lang="en-US" dirty="0"/>
          </a:p>
        </p:txBody>
      </p:sp>
      <p:sp>
        <p:nvSpPr>
          <p:cNvPr id="4" name="Slide Number Placeholder 3"/>
          <p:cNvSpPr>
            <a:spLocks noGrp="1"/>
          </p:cNvSpPr>
          <p:nvPr>
            <p:ph type="sldNum" sz="quarter" idx="5"/>
          </p:nvPr>
        </p:nvSpPr>
        <p:spPr/>
        <p:txBody>
          <a:bodyPr/>
          <a:lstStyle/>
          <a:p>
            <a:fld id="{BE200EFB-DCAF-4982-8887-5CC559B064E4}" type="slidenum">
              <a:rPr lang="en-US" smtClean="0"/>
              <a:t>15</a:t>
            </a:fld>
            <a:endParaRPr lang="en-US"/>
          </a:p>
        </p:txBody>
      </p:sp>
    </p:spTree>
    <p:extLst>
      <p:ext uri="{BB962C8B-B14F-4D97-AF65-F5344CB8AC3E}">
        <p14:creationId xmlns:p14="http://schemas.microsoft.com/office/powerpoint/2010/main" val="1916285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00EFB-DCAF-4982-8887-5CC559B064E4}" type="slidenum">
              <a:rPr lang="en-US" smtClean="0"/>
              <a:t>16</a:t>
            </a:fld>
            <a:endParaRPr lang="en-US"/>
          </a:p>
        </p:txBody>
      </p:sp>
    </p:spTree>
    <p:extLst>
      <p:ext uri="{BB962C8B-B14F-4D97-AF65-F5344CB8AC3E}">
        <p14:creationId xmlns:p14="http://schemas.microsoft.com/office/powerpoint/2010/main" val="3987443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line thickness</a:t>
            </a:r>
          </a:p>
        </p:txBody>
      </p:sp>
      <p:sp>
        <p:nvSpPr>
          <p:cNvPr id="4" name="Slide Number Placeholder 3"/>
          <p:cNvSpPr>
            <a:spLocks noGrp="1"/>
          </p:cNvSpPr>
          <p:nvPr>
            <p:ph type="sldNum" sz="quarter" idx="5"/>
          </p:nvPr>
        </p:nvSpPr>
        <p:spPr/>
        <p:txBody>
          <a:bodyPr/>
          <a:lstStyle/>
          <a:p>
            <a:fld id="{BE200EFB-DCAF-4982-8887-5CC559B064E4}" type="slidenum">
              <a:rPr lang="en-US" smtClean="0"/>
              <a:t>18</a:t>
            </a:fld>
            <a:endParaRPr lang="en-US"/>
          </a:p>
        </p:txBody>
      </p:sp>
    </p:spTree>
    <p:extLst>
      <p:ext uri="{BB962C8B-B14F-4D97-AF65-F5344CB8AC3E}">
        <p14:creationId xmlns:p14="http://schemas.microsoft.com/office/powerpoint/2010/main" val="20408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Karim</a:t>
            </a:r>
          </a:p>
          <a:p>
            <a:r>
              <a:rPr lang="en-US" dirty="0"/>
              <a:t>-Added this slide to demonstrate testing. Story can be we’ve done testing and based on the results, we have come to understand the limitations. Based on our testing, noted a few limitations and proposed recommendations on how to overcome those.</a:t>
            </a:r>
          </a:p>
        </p:txBody>
      </p:sp>
      <p:sp>
        <p:nvSpPr>
          <p:cNvPr id="4" name="Slide Number Placeholder 3"/>
          <p:cNvSpPr>
            <a:spLocks noGrp="1"/>
          </p:cNvSpPr>
          <p:nvPr>
            <p:ph type="sldNum" sz="quarter" idx="5"/>
          </p:nvPr>
        </p:nvSpPr>
        <p:spPr/>
        <p:txBody>
          <a:bodyPr/>
          <a:lstStyle/>
          <a:p>
            <a:fld id="{BE200EFB-DCAF-4982-8887-5CC559B064E4}" type="slidenum">
              <a:rPr lang="en-US" smtClean="0"/>
              <a:t>19</a:t>
            </a:fld>
            <a:endParaRPr lang="en-US"/>
          </a:p>
        </p:txBody>
      </p:sp>
    </p:spTree>
    <p:extLst>
      <p:ext uri="{BB962C8B-B14F-4D97-AF65-F5344CB8AC3E}">
        <p14:creationId xmlns:p14="http://schemas.microsoft.com/office/powerpoint/2010/main" val="694347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Karim</a:t>
            </a:r>
          </a:p>
          <a:p>
            <a:r>
              <a:rPr lang="en-US" dirty="0"/>
              <a:t>-Wording changes </a:t>
            </a:r>
          </a:p>
          <a:p>
            <a:pPr marL="171450" indent="-171450">
              <a:buFontTx/>
              <a:buChar char="-"/>
            </a:pPr>
            <a:r>
              <a:rPr lang="en-US" dirty="0"/>
              <a:t>Need to add Gasket image (couldn’t find a suitable image)</a:t>
            </a:r>
          </a:p>
          <a:p>
            <a:pPr marL="0" indent="0">
              <a:buFontTx/>
              <a:buNone/>
            </a:pPr>
            <a:r>
              <a:rPr lang="en-US" dirty="0"/>
              <a:t>- Need to reiterate that we’re considering each limitation individually, everything else held constant</a:t>
            </a:r>
          </a:p>
        </p:txBody>
      </p:sp>
      <p:sp>
        <p:nvSpPr>
          <p:cNvPr id="4" name="Slide Number Placeholder 3"/>
          <p:cNvSpPr>
            <a:spLocks noGrp="1"/>
          </p:cNvSpPr>
          <p:nvPr>
            <p:ph type="sldNum" sz="quarter" idx="5"/>
          </p:nvPr>
        </p:nvSpPr>
        <p:spPr/>
        <p:txBody>
          <a:bodyPr/>
          <a:lstStyle/>
          <a:p>
            <a:fld id="{BE200EFB-DCAF-4982-8887-5CC559B064E4}" type="slidenum">
              <a:rPr lang="en-US" smtClean="0"/>
              <a:t>21</a:t>
            </a:fld>
            <a:endParaRPr lang="en-US"/>
          </a:p>
        </p:txBody>
      </p:sp>
    </p:spTree>
    <p:extLst>
      <p:ext uri="{BB962C8B-B14F-4D97-AF65-F5344CB8AC3E}">
        <p14:creationId xmlns:p14="http://schemas.microsoft.com/office/powerpoint/2010/main" val="158324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Threshold: how the strict the template matching algorithm has to be while processing the image</a:t>
            </a:r>
          </a:p>
        </p:txBody>
      </p:sp>
      <p:sp>
        <p:nvSpPr>
          <p:cNvPr id="4" name="Slide Number Placeholder 3"/>
          <p:cNvSpPr>
            <a:spLocks noGrp="1"/>
          </p:cNvSpPr>
          <p:nvPr>
            <p:ph type="sldNum" sz="quarter" idx="5"/>
          </p:nvPr>
        </p:nvSpPr>
        <p:spPr/>
        <p:txBody>
          <a:bodyPr/>
          <a:lstStyle/>
          <a:p>
            <a:fld id="{BE200EFB-DCAF-4982-8887-5CC559B064E4}" type="slidenum">
              <a:rPr lang="en-US" smtClean="0"/>
              <a:t>22</a:t>
            </a:fld>
            <a:endParaRPr lang="en-US"/>
          </a:p>
        </p:txBody>
      </p:sp>
    </p:spTree>
    <p:extLst>
      <p:ext uri="{BB962C8B-B14F-4D97-AF65-F5344CB8AC3E}">
        <p14:creationId xmlns:p14="http://schemas.microsoft.com/office/powerpoint/2010/main" val="2666862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can adjust the parameters, without having to select a new template.</a:t>
            </a:r>
          </a:p>
        </p:txBody>
      </p:sp>
      <p:sp>
        <p:nvSpPr>
          <p:cNvPr id="4" name="Slide Number Placeholder 3"/>
          <p:cNvSpPr>
            <a:spLocks noGrp="1"/>
          </p:cNvSpPr>
          <p:nvPr>
            <p:ph type="sldNum" sz="quarter" idx="5"/>
          </p:nvPr>
        </p:nvSpPr>
        <p:spPr/>
        <p:txBody>
          <a:bodyPr/>
          <a:lstStyle/>
          <a:p>
            <a:fld id="{BE200EFB-DCAF-4982-8887-5CC559B064E4}" type="slidenum">
              <a:rPr lang="en-US" smtClean="0"/>
              <a:t>24</a:t>
            </a:fld>
            <a:endParaRPr lang="en-US"/>
          </a:p>
        </p:txBody>
      </p:sp>
    </p:spTree>
    <p:extLst>
      <p:ext uri="{BB962C8B-B14F-4D97-AF65-F5344CB8AC3E}">
        <p14:creationId xmlns:p14="http://schemas.microsoft.com/office/powerpoint/2010/main" val="257051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ridge: with no parameter adjustment</a:t>
            </a:r>
          </a:p>
          <a:p>
            <a:endParaRPr lang="en-US" dirty="0"/>
          </a:p>
        </p:txBody>
      </p:sp>
      <p:sp>
        <p:nvSpPr>
          <p:cNvPr id="4" name="Slide Number Placeholder 3"/>
          <p:cNvSpPr>
            <a:spLocks noGrp="1"/>
          </p:cNvSpPr>
          <p:nvPr>
            <p:ph type="sldNum" sz="quarter" idx="5"/>
          </p:nvPr>
        </p:nvSpPr>
        <p:spPr/>
        <p:txBody>
          <a:bodyPr/>
          <a:lstStyle/>
          <a:p>
            <a:fld id="{BE200EFB-DCAF-4982-8887-5CC559B064E4}" type="slidenum">
              <a:rPr lang="en-US" smtClean="0"/>
              <a:t>25</a:t>
            </a:fld>
            <a:endParaRPr lang="en-US"/>
          </a:p>
        </p:txBody>
      </p:sp>
    </p:spTree>
    <p:extLst>
      <p:ext uri="{BB962C8B-B14F-4D97-AF65-F5344CB8AC3E}">
        <p14:creationId xmlns:p14="http://schemas.microsoft.com/office/powerpoint/2010/main" val="3400592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Karim</a:t>
            </a:r>
          </a:p>
          <a:p>
            <a:r>
              <a:rPr lang="en-US" dirty="0"/>
              <a:t>- Briefly go through this section</a:t>
            </a:r>
          </a:p>
        </p:txBody>
      </p:sp>
      <p:sp>
        <p:nvSpPr>
          <p:cNvPr id="4" name="Slide Number Placeholder 3"/>
          <p:cNvSpPr>
            <a:spLocks noGrp="1"/>
          </p:cNvSpPr>
          <p:nvPr>
            <p:ph type="sldNum" sz="quarter" idx="5"/>
          </p:nvPr>
        </p:nvSpPr>
        <p:spPr/>
        <p:txBody>
          <a:bodyPr/>
          <a:lstStyle/>
          <a:p>
            <a:fld id="{BE200EFB-DCAF-4982-8887-5CC559B064E4}" type="slidenum">
              <a:rPr lang="en-US" smtClean="0"/>
              <a:t>2</a:t>
            </a:fld>
            <a:endParaRPr lang="en-US"/>
          </a:p>
        </p:txBody>
      </p:sp>
    </p:spTree>
    <p:extLst>
      <p:ext uri="{BB962C8B-B14F-4D97-AF65-F5344CB8AC3E}">
        <p14:creationId xmlns:p14="http://schemas.microsoft.com/office/powerpoint/2010/main" val="2219390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00EFB-DCAF-4982-8887-5CC559B064E4}" type="slidenum">
              <a:rPr lang="en-US" smtClean="0"/>
              <a:t>26</a:t>
            </a:fld>
            <a:endParaRPr lang="en-US"/>
          </a:p>
        </p:txBody>
      </p:sp>
    </p:spTree>
    <p:extLst>
      <p:ext uri="{BB962C8B-B14F-4D97-AF65-F5344CB8AC3E}">
        <p14:creationId xmlns:p14="http://schemas.microsoft.com/office/powerpoint/2010/main" val="99544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Karim</a:t>
            </a:r>
          </a:p>
          <a:p>
            <a:r>
              <a:rPr lang="en-US" dirty="0"/>
              <a:t>1- Resized some of the images</a:t>
            </a:r>
          </a:p>
          <a:p>
            <a:r>
              <a:rPr lang="en-US" dirty="0"/>
              <a:t>2- Added concentration</a:t>
            </a:r>
          </a:p>
        </p:txBody>
      </p:sp>
      <p:sp>
        <p:nvSpPr>
          <p:cNvPr id="4" name="Slide Number Placeholder 3"/>
          <p:cNvSpPr>
            <a:spLocks noGrp="1"/>
          </p:cNvSpPr>
          <p:nvPr>
            <p:ph type="sldNum" sz="quarter" idx="5"/>
          </p:nvPr>
        </p:nvSpPr>
        <p:spPr/>
        <p:txBody>
          <a:bodyPr/>
          <a:lstStyle/>
          <a:p>
            <a:fld id="{BE200EFB-DCAF-4982-8887-5CC559B064E4}" type="slidenum">
              <a:rPr lang="en-US" smtClean="0"/>
              <a:t>4</a:t>
            </a:fld>
            <a:endParaRPr lang="en-US"/>
          </a:p>
        </p:txBody>
      </p:sp>
    </p:spTree>
    <p:extLst>
      <p:ext uri="{BB962C8B-B14F-4D97-AF65-F5344CB8AC3E}">
        <p14:creationId xmlns:p14="http://schemas.microsoft.com/office/powerpoint/2010/main" val="3076998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Karim</a:t>
            </a:r>
          </a:p>
          <a:p>
            <a:r>
              <a:rPr lang="en-US" dirty="0"/>
              <a:t>1- Resized prof titles</a:t>
            </a:r>
          </a:p>
        </p:txBody>
      </p:sp>
      <p:sp>
        <p:nvSpPr>
          <p:cNvPr id="4" name="Slide Number Placeholder 3"/>
          <p:cNvSpPr>
            <a:spLocks noGrp="1"/>
          </p:cNvSpPr>
          <p:nvPr>
            <p:ph type="sldNum" sz="quarter" idx="5"/>
          </p:nvPr>
        </p:nvSpPr>
        <p:spPr/>
        <p:txBody>
          <a:bodyPr/>
          <a:lstStyle/>
          <a:p>
            <a:fld id="{BE200EFB-DCAF-4982-8887-5CC559B064E4}" type="slidenum">
              <a:rPr lang="en-US" smtClean="0"/>
              <a:t>5</a:t>
            </a:fld>
            <a:endParaRPr lang="en-US"/>
          </a:p>
        </p:txBody>
      </p:sp>
    </p:spTree>
    <p:extLst>
      <p:ext uri="{BB962C8B-B14F-4D97-AF65-F5344CB8AC3E}">
        <p14:creationId xmlns:p14="http://schemas.microsoft.com/office/powerpoint/2010/main" val="617206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Karim</a:t>
            </a:r>
          </a:p>
          <a:p>
            <a:r>
              <a:rPr lang="en-US" dirty="0"/>
              <a:t>1- Resize title</a:t>
            </a:r>
          </a:p>
        </p:txBody>
      </p:sp>
      <p:sp>
        <p:nvSpPr>
          <p:cNvPr id="4" name="Slide Number Placeholder 3"/>
          <p:cNvSpPr>
            <a:spLocks noGrp="1"/>
          </p:cNvSpPr>
          <p:nvPr>
            <p:ph type="sldNum" sz="quarter" idx="5"/>
          </p:nvPr>
        </p:nvSpPr>
        <p:spPr/>
        <p:txBody>
          <a:bodyPr/>
          <a:lstStyle/>
          <a:p>
            <a:fld id="{BE200EFB-DCAF-4982-8887-5CC559B064E4}" type="slidenum">
              <a:rPr lang="en-US" smtClean="0"/>
              <a:t>6</a:t>
            </a:fld>
            <a:endParaRPr lang="en-US"/>
          </a:p>
        </p:txBody>
      </p:sp>
    </p:spTree>
    <p:extLst>
      <p:ext uri="{BB962C8B-B14F-4D97-AF65-F5344CB8AC3E}">
        <p14:creationId xmlns:p14="http://schemas.microsoft.com/office/powerpoint/2010/main" val="1381668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Karim</a:t>
            </a:r>
          </a:p>
          <a:p>
            <a:r>
              <a:rPr lang="en-US" dirty="0"/>
              <a:t>The main ask of the project is to use machine learning to identify and count the instances of a certain feature within an object image.</a:t>
            </a:r>
          </a:p>
          <a:p>
            <a:r>
              <a:rPr lang="en-US" dirty="0"/>
              <a:t>Feature can be a defect, component or else.</a:t>
            </a:r>
          </a:p>
        </p:txBody>
      </p:sp>
      <p:sp>
        <p:nvSpPr>
          <p:cNvPr id="4" name="Slide Number Placeholder 3"/>
          <p:cNvSpPr>
            <a:spLocks noGrp="1"/>
          </p:cNvSpPr>
          <p:nvPr>
            <p:ph type="sldNum" sz="quarter" idx="5"/>
          </p:nvPr>
        </p:nvSpPr>
        <p:spPr/>
        <p:txBody>
          <a:bodyPr/>
          <a:lstStyle/>
          <a:p>
            <a:fld id="{BE200EFB-DCAF-4982-8887-5CC559B064E4}" type="slidenum">
              <a:rPr lang="en-US" smtClean="0"/>
              <a:t>8</a:t>
            </a:fld>
            <a:endParaRPr lang="en-US"/>
          </a:p>
        </p:txBody>
      </p:sp>
    </p:spTree>
    <p:extLst>
      <p:ext uri="{BB962C8B-B14F-4D97-AF65-F5344CB8AC3E}">
        <p14:creationId xmlns:p14="http://schemas.microsoft.com/office/powerpoint/2010/main" val="341173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Karim</a:t>
            </a:r>
          </a:p>
          <a:p>
            <a:r>
              <a:rPr lang="en-US" dirty="0"/>
              <a:t>Based on the objective, we were tasked with two tasks:</a:t>
            </a:r>
          </a:p>
          <a:p>
            <a:r>
              <a:rPr lang="en-US" dirty="0"/>
              <a:t>1- Python script</a:t>
            </a:r>
          </a:p>
          <a:p>
            <a:r>
              <a:rPr lang="en-US" dirty="0"/>
              <a:t>2- Documentation</a:t>
            </a:r>
          </a:p>
          <a:p>
            <a:endParaRPr lang="en-US" dirty="0"/>
          </a:p>
          <a:p>
            <a:r>
              <a:rPr lang="en-US" dirty="0"/>
              <a:t>The code deliverable had to meet certain criteria, the first being…..</a:t>
            </a:r>
          </a:p>
          <a:p>
            <a:r>
              <a:rPr lang="en-US" dirty="0"/>
              <a:t>The script deliverable also needed to meet a few criteria</a:t>
            </a:r>
          </a:p>
        </p:txBody>
      </p:sp>
      <p:sp>
        <p:nvSpPr>
          <p:cNvPr id="4" name="Slide Number Placeholder 3"/>
          <p:cNvSpPr>
            <a:spLocks noGrp="1"/>
          </p:cNvSpPr>
          <p:nvPr>
            <p:ph type="sldNum" sz="quarter" idx="5"/>
          </p:nvPr>
        </p:nvSpPr>
        <p:spPr/>
        <p:txBody>
          <a:bodyPr/>
          <a:lstStyle/>
          <a:p>
            <a:fld id="{BE200EFB-DCAF-4982-8887-5CC559B064E4}" type="slidenum">
              <a:rPr lang="en-US" smtClean="0"/>
              <a:t>9</a:t>
            </a:fld>
            <a:endParaRPr lang="en-US"/>
          </a:p>
        </p:txBody>
      </p:sp>
    </p:spTree>
    <p:extLst>
      <p:ext uri="{BB962C8B-B14F-4D97-AF65-F5344CB8AC3E}">
        <p14:creationId xmlns:p14="http://schemas.microsoft.com/office/powerpoint/2010/main" val="4236106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for GUI:</a:t>
            </a:r>
          </a:p>
          <a:p>
            <a:r>
              <a:rPr lang="en-US" dirty="0"/>
              <a:t>It needed to be user friendly, easily navigable. </a:t>
            </a:r>
          </a:p>
          <a:p>
            <a:endParaRPr lang="en-US" dirty="0"/>
          </a:p>
          <a:p>
            <a:r>
              <a:rPr lang="en-US" dirty="0"/>
              <a:t>Most importantly, it needed to be highly dynamic, meaning it works on any given provide, and detects any selected feature. Finally, it need to be compatible with multiple platforms, mainly Android. </a:t>
            </a:r>
          </a:p>
        </p:txBody>
      </p:sp>
      <p:sp>
        <p:nvSpPr>
          <p:cNvPr id="4" name="Slide Number Placeholder 3"/>
          <p:cNvSpPr>
            <a:spLocks noGrp="1"/>
          </p:cNvSpPr>
          <p:nvPr>
            <p:ph type="sldNum" sz="quarter" idx="5"/>
          </p:nvPr>
        </p:nvSpPr>
        <p:spPr/>
        <p:txBody>
          <a:bodyPr/>
          <a:lstStyle/>
          <a:p>
            <a:fld id="{BE200EFB-DCAF-4982-8887-5CC559B064E4}" type="slidenum">
              <a:rPr lang="en-US" smtClean="0"/>
              <a:t>10</a:t>
            </a:fld>
            <a:endParaRPr lang="en-US"/>
          </a:p>
        </p:txBody>
      </p:sp>
    </p:spTree>
    <p:extLst>
      <p:ext uri="{BB962C8B-B14F-4D97-AF65-F5344CB8AC3E}">
        <p14:creationId xmlns:p14="http://schemas.microsoft.com/office/powerpoint/2010/main" val="20811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Karim</a:t>
            </a:r>
          </a:p>
          <a:p>
            <a:endParaRPr lang="en-US" dirty="0"/>
          </a:p>
          <a:p>
            <a:r>
              <a:rPr lang="en-US" dirty="0"/>
              <a:t>There value and vision of this project is:</a:t>
            </a:r>
          </a:p>
          <a:p>
            <a:r>
              <a:rPr lang="en-US" dirty="0"/>
              <a:t>1- Process improvement: increase accuracy, improve efficiency, reduce cost</a:t>
            </a:r>
          </a:p>
          <a:p>
            <a:r>
              <a:rPr lang="en-US" dirty="0"/>
              <a:t>2- Proof of concept to demonstrate if the idea works, and it can be refined later</a:t>
            </a:r>
          </a:p>
        </p:txBody>
      </p:sp>
      <p:sp>
        <p:nvSpPr>
          <p:cNvPr id="4" name="Slide Number Placeholder 3"/>
          <p:cNvSpPr>
            <a:spLocks noGrp="1"/>
          </p:cNvSpPr>
          <p:nvPr>
            <p:ph type="sldNum" sz="quarter" idx="5"/>
          </p:nvPr>
        </p:nvSpPr>
        <p:spPr/>
        <p:txBody>
          <a:bodyPr/>
          <a:lstStyle/>
          <a:p>
            <a:fld id="{BE200EFB-DCAF-4982-8887-5CC559B064E4}" type="slidenum">
              <a:rPr lang="en-US" smtClean="0"/>
              <a:t>11</a:t>
            </a:fld>
            <a:endParaRPr lang="en-US"/>
          </a:p>
        </p:txBody>
      </p:sp>
    </p:spTree>
    <p:extLst>
      <p:ext uri="{BB962C8B-B14F-4D97-AF65-F5344CB8AC3E}">
        <p14:creationId xmlns:p14="http://schemas.microsoft.com/office/powerpoint/2010/main" val="190809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92E4FB8-20CE-4D5F-A5B0-60FEB9D962F3}" type="datetime1">
              <a:rPr lang="en-US" smtClean="0"/>
              <a:t>8/7/2020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8999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0500C9-455C-45AF-90B5-5F51D0C5A864}" type="datetime1">
              <a:rPr lang="en-US" smtClean="0"/>
              <a:t>8/7/2020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85006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98BFFA-D0E0-46B8-978E-EF67B33DABB7}" type="datetime1">
              <a:rPr lang="en-US" smtClean="0"/>
              <a:t>8/7/2020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0424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40F1DC-4EF1-4E20-811C-0CE7004FCA8D}" type="datetime1">
              <a:rPr lang="en-US" smtClean="0"/>
              <a:t>8/7/2020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D1CD54-74FE-4249-9053-3743ED204A83}" type="datetime1">
              <a:rPr lang="en-US" smtClean="0"/>
              <a:t>8/7/2020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377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631D5D-E8EE-4FAF-AFB6-6B0F50EE146A}" type="datetime1">
              <a:rPr lang="en-US" smtClean="0"/>
              <a:t>8/7/2020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1184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004AA5-0D78-4BF0-BE1B-2E86539C0519}" type="datetime1">
              <a:rPr lang="en-US" smtClean="0"/>
              <a:t>8/7/2020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018723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839309-BC32-490C-BF8A-6A078EE6D749}" type="datetime1">
              <a:rPr lang="en-US" smtClean="0"/>
              <a:t>8/7/2020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93987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253CE4-C010-45B9-9215-2315F7429F7C}" type="datetime1">
              <a:rPr lang="en-US" smtClean="0"/>
              <a:t>8/7/2020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4255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015428-112B-4DE6-98B4-37D56876F8E5}" type="datetime1">
              <a:rPr lang="en-US" smtClean="0"/>
              <a:t>8/7/2020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1774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AC7CE6-5950-4C19-8F3C-CDDFB256C1B8}" type="datetime1">
              <a:rPr lang="en-US" smtClean="0"/>
              <a:t>8/7/2020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F9C1F-DB74-1E4B-8839-30A600129FD3}" type="slidenum">
              <a:rPr lang="en-US" smtClean="0"/>
              <a:t>‹#›</a:t>
            </a:fld>
            <a:endParaRPr lang="en-US"/>
          </a:p>
        </p:txBody>
      </p:sp>
    </p:spTree>
    <p:extLst>
      <p:ext uri="{BB962C8B-B14F-4D97-AF65-F5344CB8AC3E}">
        <p14:creationId xmlns:p14="http://schemas.microsoft.com/office/powerpoint/2010/main" val="64159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77E4AC-70AA-4639-92D2-29F1BE2F6F28}" type="datetime1">
              <a:rPr lang="en-US" smtClean="0"/>
              <a:t>8/7/2020</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F9C1F-DB74-1E4B-8839-30A600129FD3}" type="slidenum">
              <a:rPr lang="en-US" smtClean="0"/>
              <a:t>‹#›</a:t>
            </a:fld>
            <a:endParaRPr lang="en-US"/>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6.jpeg"/><Relationship Id="rId4" Type="http://schemas.openxmlformats.org/officeDocument/2006/relationships/diagramLayout" Target="../diagrams/layout1.xml"/><Relationship Id="rId9"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1.jpg"/><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11" Type="http://schemas.openxmlformats.org/officeDocument/2006/relationships/image" Target="../media/image31.jpg"/><Relationship Id="rId5" Type="http://schemas.openxmlformats.org/officeDocument/2006/relationships/image" Target="../media/image37.jpg"/><Relationship Id="rId10" Type="http://schemas.openxmlformats.org/officeDocument/2006/relationships/image" Target="../media/image32.jpg"/><Relationship Id="rId4" Type="http://schemas.openxmlformats.org/officeDocument/2006/relationships/image" Target="../media/image36.png"/><Relationship Id="rId9"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e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emf"/><Relationship Id="rId1" Type="http://schemas.openxmlformats.org/officeDocument/2006/relationships/slideLayout" Target="../slideLayouts/slideLayout2.xml"/><Relationship Id="rId5" Type="http://schemas.openxmlformats.org/officeDocument/2006/relationships/image" Target="../media/image57.tiff"/><Relationship Id="rId4" Type="http://schemas.openxmlformats.org/officeDocument/2006/relationships/image" Target="../media/image56.emf"/></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85EE-4985-452A-864C-F9524EEB1878}"/>
              </a:ext>
            </a:extLst>
          </p:cNvPr>
          <p:cNvSpPr>
            <a:spLocks noGrp="1"/>
          </p:cNvSpPr>
          <p:nvPr>
            <p:ph type="ctrTitle"/>
          </p:nvPr>
        </p:nvSpPr>
        <p:spPr>
          <a:xfrm>
            <a:off x="1270150" y="562019"/>
            <a:ext cx="9651694" cy="1301566"/>
          </a:xfrm>
        </p:spPr>
        <p:txBody>
          <a:bodyPr>
            <a:normAutofit/>
          </a:bodyPr>
          <a:lstStyle/>
          <a:p>
            <a:r>
              <a:rPr lang="en-US" sz="4400" b="1" dirty="0">
                <a:latin typeface="Arial" panose="020B0604020202020204" pitchFamily="34" charset="0"/>
                <a:cs typeface="Arial" panose="020B0604020202020204" pitchFamily="34" charset="0"/>
              </a:rPr>
              <a:t>Image Feature Detection &amp; Count Using Computer Vision</a:t>
            </a:r>
          </a:p>
        </p:txBody>
      </p:sp>
      <p:sp>
        <p:nvSpPr>
          <p:cNvPr id="3" name="Subtitle 2">
            <a:extLst>
              <a:ext uri="{FF2B5EF4-FFF2-40B4-BE49-F238E27FC236}">
                <a16:creationId xmlns:a16="http://schemas.microsoft.com/office/drawing/2014/main" id="{6FC1455B-7B36-49BD-AB5B-78FE24EB3D47}"/>
              </a:ext>
            </a:extLst>
          </p:cNvPr>
          <p:cNvSpPr>
            <a:spLocks noGrp="1"/>
          </p:cNvSpPr>
          <p:nvPr>
            <p:ph type="subTitle" idx="1"/>
          </p:nvPr>
        </p:nvSpPr>
        <p:spPr>
          <a:xfrm>
            <a:off x="3380406" y="2057217"/>
            <a:ext cx="5431188" cy="1030392"/>
          </a:xfrm>
        </p:spPr>
        <p:txBody>
          <a:bodyPr>
            <a:normAutofit/>
          </a:bodyPr>
          <a:lstStyle/>
          <a:p>
            <a:r>
              <a:rPr lang="en-US" sz="2000" dirty="0">
                <a:latin typeface="Arial" panose="020B0604020202020204" pitchFamily="34" charset="0"/>
                <a:cs typeface="Arial" panose="020B0604020202020204" pitchFamily="34" charset="0"/>
              </a:rPr>
              <a:t>MS Data Science &amp; Business Analytics</a:t>
            </a:r>
          </a:p>
          <a:p>
            <a:r>
              <a:rPr lang="en-US" sz="2000" dirty="0">
                <a:latin typeface="Arial" panose="020B0604020202020204" pitchFamily="34" charset="0"/>
                <a:cs typeface="Arial" panose="020B0604020202020204" pitchFamily="34" charset="0"/>
              </a:rPr>
              <a:t>DSA/DSB/DSE 7500 - Summer 2020</a:t>
            </a:r>
          </a:p>
        </p:txBody>
      </p:sp>
      <p:sp>
        <p:nvSpPr>
          <p:cNvPr id="6" name="Slide Number Placeholder 5">
            <a:extLst>
              <a:ext uri="{FF2B5EF4-FFF2-40B4-BE49-F238E27FC236}">
                <a16:creationId xmlns:a16="http://schemas.microsoft.com/office/drawing/2014/main" id="{B6555262-1259-4AD9-A453-FADBECFACA46}"/>
              </a:ext>
            </a:extLst>
          </p:cNvPr>
          <p:cNvSpPr>
            <a:spLocks noGrp="1"/>
          </p:cNvSpPr>
          <p:nvPr>
            <p:ph type="sldNum" sz="quarter" idx="12"/>
          </p:nvPr>
        </p:nvSpPr>
        <p:spPr/>
        <p:txBody>
          <a:bodyPr/>
          <a:lstStyle/>
          <a:p>
            <a:fld id="{C0DF9C1F-DB74-1E4B-8839-30A600129FD3}" type="slidenum">
              <a:rPr lang="en-US" smtClean="0"/>
              <a:pPr/>
              <a:t>1</a:t>
            </a:fld>
            <a:endParaRPr lang="en-US"/>
          </a:p>
        </p:txBody>
      </p:sp>
      <p:pic>
        <p:nvPicPr>
          <p:cNvPr id="4" name="Picture 3">
            <a:extLst>
              <a:ext uri="{FF2B5EF4-FFF2-40B4-BE49-F238E27FC236}">
                <a16:creationId xmlns:a16="http://schemas.microsoft.com/office/drawing/2014/main" id="{F3B63CF9-52A4-401C-B808-B046A363470E}"/>
              </a:ext>
            </a:extLst>
          </p:cNvPr>
          <p:cNvPicPr>
            <a:picLocks noChangeAspect="1"/>
          </p:cNvPicPr>
          <p:nvPr/>
        </p:nvPicPr>
        <p:blipFill>
          <a:blip r:embed="rId3"/>
          <a:stretch>
            <a:fillRect/>
          </a:stretch>
        </p:blipFill>
        <p:spPr>
          <a:xfrm>
            <a:off x="6865015" y="4498367"/>
            <a:ext cx="2156388" cy="1030392"/>
          </a:xfrm>
          <a:prstGeom prst="rect">
            <a:avLst/>
          </a:prstGeom>
        </p:spPr>
      </p:pic>
      <p:pic>
        <p:nvPicPr>
          <p:cNvPr id="5" name="Picture 4" descr="A close up of a sign&#10;&#10;Description automatically generated">
            <a:extLst>
              <a:ext uri="{FF2B5EF4-FFF2-40B4-BE49-F238E27FC236}">
                <a16:creationId xmlns:a16="http://schemas.microsoft.com/office/drawing/2014/main" id="{0CBFF7FF-4C7A-4B29-8D1B-9B74A3C70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0406" y="4261913"/>
            <a:ext cx="2156388" cy="1394938"/>
          </a:xfrm>
          <a:prstGeom prst="rect">
            <a:avLst/>
          </a:prstGeom>
        </p:spPr>
      </p:pic>
      <p:sp>
        <p:nvSpPr>
          <p:cNvPr id="14" name="Subtitle 2">
            <a:extLst>
              <a:ext uri="{FF2B5EF4-FFF2-40B4-BE49-F238E27FC236}">
                <a16:creationId xmlns:a16="http://schemas.microsoft.com/office/drawing/2014/main" id="{E22D56D8-915B-0D4B-A572-14E69D489B69}"/>
              </a:ext>
            </a:extLst>
          </p:cNvPr>
          <p:cNvSpPr txBox="1">
            <a:spLocks/>
          </p:cNvSpPr>
          <p:nvPr/>
        </p:nvSpPr>
        <p:spPr>
          <a:xfrm>
            <a:off x="3876024" y="3062032"/>
            <a:ext cx="4439947" cy="814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Practicum Project Final Presentation</a:t>
            </a:r>
          </a:p>
          <a:p>
            <a:r>
              <a:rPr lang="en-US" sz="1800" dirty="0">
                <a:latin typeface="Arial" panose="020B0604020202020204" pitchFamily="34" charset="0"/>
                <a:cs typeface="Arial" panose="020B0604020202020204" pitchFamily="34" charset="0"/>
              </a:rPr>
              <a:t>08 August 2020</a:t>
            </a:r>
          </a:p>
        </p:txBody>
      </p:sp>
    </p:spTree>
    <p:extLst>
      <p:ext uri="{BB962C8B-B14F-4D97-AF65-F5344CB8AC3E}">
        <p14:creationId xmlns:p14="http://schemas.microsoft.com/office/powerpoint/2010/main" val="4055149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10</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199" y="365130"/>
            <a:ext cx="7227771"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Deployable Features (cont’d)</a:t>
            </a:r>
          </a:p>
        </p:txBody>
      </p:sp>
      <p:sp>
        <p:nvSpPr>
          <p:cNvPr id="8" name="TextBox 7">
            <a:extLst>
              <a:ext uri="{FF2B5EF4-FFF2-40B4-BE49-F238E27FC236}">
                <a16:creationId xmlns:a16="http://schemas.microsoft.com/office/drawing/2014/main" id="{29FC155A-028C-F342-A711-54D06B536673}"/>
              </a:ext>
            </a:extLst>
          </p:cNvPr>
          <p:cNvSpPr txBox="1"/>
          <p:nvPr/>
        </p:nvSpPr>
        <p:spPr>
          <a:xfrm>
            <a:off x="838200" y="1071579"/>
            <a:ext cx="11015749" cy="400110"/>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Support for GUI:</a:t>
            </a:r>
          </a:p>
        </p:txBody>
      </p:sp>
      <p:pic>
        <p:nvPicPr>
          <p:cNvPr id="12" name="Picture 11" descr="A screenshot of a cell phone&#10;&#10;Description automatically generated">
            <a:extLst>
              <a:ext uri="{FF2B5EF4-FFF2-40B4-BE49-F238E27FC236}">
                <a16:creationId xmlns:a16="http://schemas.microsoft.com/office/drawing/2014/main" id="{C9A69CBD-11E1-4109-989D-0B0333413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074" y="1618810"/>
            <a:ext cx="5080000" cy="2857500"/>
          </a:xfrm>
          <a:prstGeom prst="rect">
            <a:avLst/>
          </a:prstGeom>
        </p:spPr>
      </p:pic>
      <p:sp>
        <p:nvSpPr>
          <p:cNvPr id="13" name="TextBox 12">
            <a:extLst>
              <a:ext uri="{FF2B5EF4-FFF2-40B4-BE49-F238E27FC236}">
                <a16:creationId xmlns:a16="http://schemas.microsoft.com/office/drawing/2014/main" id="{E9CFBDF2-7431-46FC-8511-0930C7ED1079}"/>
              </a:ext>
            </a:extLst>
          </p:cNvPr>
          <p:cNvSpPr txBox="1"/>
          <p:nvPr/>
        </p:nvSpPr>
        <p:spPr>
          <a:xfrm>
            <a:off x="6773948" y="1071579"/>
            <a:ext cx="4240876" cy="3785652"/>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Highly Dynamic:</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Works on any given part and detects any selected feature</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Highly portable:</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Cross-platform compatibility with different operating systems, primarily Android</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pic>
        <p:nvPicPr>
          <p:cNvPr id="3" name="Picture 2" descr="A close up of a logo&#10;&#10;Description automatically generated">
            <a:extLst>
              <a:ext uri="{FF2B5EF4-FFF2-40B4-BE49-F238E27FC236}">
                <a16:creationId xmlns:a16="http://schemas.microsoft.com/office/drawing/2014/main" id="{A318A08F-FEC0-4B36-AF49-7DD3B4811391}"/>
              </a:ext>
            </a:extLst>
          </p:cNvPr>
          <p:cNvPicPr>
            <a:picLocks noChangeAspect="1"/>
          </p:cNvPicPr>
          <p:nvPr/>
        </p:nvPicPr>
        <p:blipFill>
          <a:blip r:embed="rId4"/>
          <a:stretch>
            <a:fillRect/>
          </a:stretch>
        </p:blipFill>
        <p:spPr>
          <a:xfrm>
            <a:off x="8131630" y="4711178"/>
            <a:ext cx="678996" cy="805968"/>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DAAFFDB1-8858-4C7E-BD2B-DF045E0870CA}"/>
              </a:ext>
            </a:extLst>
          </p:cNvPr>
          <p:cNvPicPr>
            <a:picLocks noChangeAspect="1"/>
          </p:cNvPicPr>
          <p:nvPr/>
        </p:nvPicPr>
        <p:blipFill>
          <a:blip r:embed="rId5"/>
          <a:stretch>
            <a:fillRect/>
          </a:stretch>
        </p:blipFill>
        <p:spPr>
          <a:xfrm>
            <a:off x="9180396" y="4418709"/>
            <a:ext cx="2050486" cy="1098437"/>
          </a:xfrm>
          <a:prstGeom prst="rect">
            <a:avLst/>
          </a:prstGeom>
        </p:spPr>
      </p:pic>
    </p:spTree>
    <p:extLst>
      <p:ext uri="{BB962C8B-B14F-4D97-AF65-F5344CB8AC3E}">
        <p14:creationId xmlns:p14="http://schemas.microsoft.com/office/powerpoint/2010/main" val="405895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11</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4506885"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Business Value</a:t>
            </a:r>
          </a:p>
        </p:txBody>
      </p:sp>
      <p:sp>
        <p:nvSpPr>
          <p:cNvPr id="8" name="TextBox 7">
            <a:extLst>
              <a:ext uri="{FF2B5EF4-FFF2-40B4-BE49-F238E27FC236}">
                <a16:creationId xmlns:a16="http://schemas.microsoft.com/office/drawing/2014/main" id="{29FC155A-028C-F342-A711-54D06B536673}"/>
              </a:ext>
            </a:extLst>
          </p:cNvPr>
          <p:cNvSpPr txBox="1"/>
          <p:nvPr/>
        </p:nvSpPr>
        <p:spPr>
          <a:xfrm>
            <a:off x="1054332" y="991168"/>
            <a:ext cx="6160284"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Process improvement &amp; proof of concept project</a:t>
            </a:r>
          </a:p>
        </p:txBody>
      </p:sp>
      <p:sp>
        <p:nvSpPr>
          <p:cNvPr id="10" name="TextBox 9">
            <a:extLst>
              <a:ext uri="{FF2B5EF4-FFF2-40B4-BE49-F238E27FC236}">
                <a16:creationId xmlns:a16="http://schemas.microsoft.com/office/drawing/2014/main" id="{F5192E83-3557-B54B-B9AA-76E2C1F869F2}"/>
              </a:ext>
            </a:extLst>
          </p:cNvPr>
          <p:cNvSpPr txBox="1"/>
          <p:nvPr/>
        </p:nvSpPr>
        <p:spPr>
          <a:xfrm>
            <a:off x="2887578" y="1692464"/>
            <a:ext cx="2806639" cy="615553"/>
          </a:xfrm>
          <a:prstGeom prst="rect">
            <a:avLst/>
          </a:prstGeom>
          <a:noFill/>
        </p:spPr>
        <p:txBody>
          <a:bodyPr wrap="square" rtlCol="0">
            <a:spAutoFit/>
          </a:bodyPr>
          <a:lstStyle/>
          <a:p>
            <a:pPr algn="ctr"/>
            <a:r>
              <a:rPr lang="en-CA" sz="2400" b="1" dirty="0">
                <a:latin typeface="Arial" panose="020B0604020202020204" pitchFamily="34" charset="0"/>
                <a:cs typeface="Arial" panose="020B0604020202020204" pitchFamily="34" charset="0"/>
              </a:rPr>
              <a:t>Current Process</a:t>
            </a:r>
          </a:p>
          <a:p>
            <a:endParaRPr lang="en-CA" sz="1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684FCE2-2CE6-3548-B723-0DE9041166DB}"/>
              </a:ext>
            </a:extLst>
          </p:cNvPr>
          <p:cNvSpPr txBox="1"/>
          <p:nvPr/>
        </p:nvSpPr>
        <p:spPr>
          <a:xfrm>
            <a:off x="5694217" y="1648068"/>
            <a:ext cx="4876800" cy="461665"/>
          </a:xfrm>
          <a:prstGeom prst="rect">
            <a:avLst/>
          </a:prstGeom>
          <a:noFill/>
        </p:spPr>
        <p:txBody>
          <a:bodyPr wrap="square" rtlCol="0">
            <a:spAutoFit/>
          </a:bodyPr>
          <a:lstStyle/>
          <a:p>
            <a:pPr algn="ctr"/>
            <a:r>
              <a:rPr lang="en-CA" sz="2400" b="1" dirty="0">
                <a:latin typeface="Arial" panose="020B0604020202020204" pitchFamily="34" charset="0"/>
                <a:cs typeface="Arial" panose="020B0604020202020204" pitchFamily="34" charset="0"/>
              </a:rPr>
              <a:t>Proposed Process</a:t>
            </a:r>
          </a:p>
        </p:txBody>
      </p:sp>
      <p:pic>
        <p:nvPicPr>
          <p:cNvPr id="9" name="Picture 8" descr="A screenshot of a cell phone&#10;&#10;Description automatically generated">
            <a:extLst>
              <a:ext uri="{FF2B5EF4-FFF2-40B4-BE49-F238E27FC236}">
                <a16:creationId xmlns:a16="http://schemas.microsoft.com/office/drawing/2014/main" id="{F64866CB-4D2D-4DC9-B288-B16AC0F420A2}"/>
              </a:ext>
            </a:extLst>
          </p:cNvPr>
          <p:cNvPicPr>
            <a:picLocks noChangeAspect="1"/>
          </p:cNvPicPr>
          <p:nvPr/>
        </p:nvPicPr>
        <p:blipFill>
          <a:blip r:embed="rId3"/>
          <a:stretch>
            <a:fillRect/>
          </a:stretch>
        </p:blipFill>
        <p:spPr>
          <a:xfrm>
            <a:off x="1926336" y="2157858"/>
            <a:ext cx="8339328" cy="3114428"/>
          </a:xfrm>
          <a:prstGeom prst="rect">
            <a:avLst/>
          </a:prstGeom>
        </p:spPr>
      </p:pic>
    </p:spTree>
    <p:extLst>
      <p:ext uri="{BB962C8B-B14F-4D97-AF65-F5344CB8AC3E}">
        <p14:creationId xmlns:p14="http://schemas.microsoft.com/office/powerpoint/2010/main" val="1695633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12</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3927071" y="2543064"/>
            <a:ext cx="4337858" cy="449518"/>
          </a:xfrm>
        </p:spPr>
        <p:txBody>
          <a:bodyPr>
            <a:noAutofit/>
          </a:bodyPr>
          <a:lstStyle/>
          <a:p>
            <a:r>
              <a:rPr lang="en-US" sz="4000" b="1" dirty="0">
                <a:latin typeface="Arial" panose="020B0604020202020204" pitchFamily="34" charset="0"/>
                <a:ea typeface="Tahoma" panose="020B0604030504040204" pitchFamily="34" charset="0"/>
                <a:cs typeface="Arial" panose="020B0604020202020204" pitchFamily="34" charset="0"/>
              </a:rPr>
              <a:t>Technical Details</a:t>
            </a:r>
          </a:p>
        </p:txBody>
      </p:sp>
    </p:spTree>
    <p:extLst>
      <p:ext uri="{BB962C8B-B14F-4D97-AF65-F5344CB8AC3E}">
        <p14:creationId xmlns:p14="http://schemas.microsoft.com/office/powerpoint/2010/main" val="224722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13</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5421284"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Techniques Researched</a:t>
            </a:r>
          </a:p>
        </p:txBody>
      </p:sp>
      <p:sp>
        <p:nvSpPr>
          <p:cNvPr id="6" name="Content Placeholder 2">
            <a:extLst>
              <a:ext uri="{FF2B5EF4-FFF2-40B4-BE49-F238E27FC236}">
                <a16:creationId xmlns:a16="http://schemas.microsoft.com/office/drawing/2014/main" id="{34AC2DE3-EA40-6F46-872A-EC39881F0CE8}"/>
              </a:ext>
            </a:extLst>
          </p:cNvPr>
          <p:cNvSpPr>
            <a:spLocks noGrp="1"/>
          </p:cNvSpPr>
          <p:nvPr>
            <p:ph idx="1"/>
          </p:nvPr>
        </p:nvSpPr>
        <p:spPr>
          <a:xfrm>
            <a:off x="838199" y="1083486"/>
            <a:ext cx="11194657" cy="4597123"/>
          </a:xfrm>
        </p:spPr>
        <p:txBody>
          <a:bodyPr>
            <a:noAutofit/>
          </a:bodyPr>
          <a:lstStyle/>
          <a:p>
            <a:r>
              <a:rPr lang="en-US" sz="2400" b="1" dirty="0">
                <a:latin typeface="Arial" panose="020B0604020202020204" pitchFamily="34" charset="0"/>
                <a:cs typeface="Arial" panose="020B0604020202020204" pitchFamily="34" charset="0"/>
              </a:rPr>
              <a:t>YOLO Object Detection</a:t>
            </a:r>
          </a:p>
          <a:p>
            <a:pPr lvl="1">
              <a:buFont typeface="System Font Regular"/>
              <a:buChar char="-"/>
            </a:pPr>
            <a:r>
              <a:rPr lang="en-US" sz="2000" b="1" dirty="0">
                <a:latin typeface="Arial" panose="020B0604020202020204" pitchFamily="34" charset="0"/>
                <a:cs typeface="Arial" panose="020B0604020202020204" pitchFamily="34" charset="0"/>
              </a:rPr>
              <a:t>Method:</a:t>
            </a:r>
            <a:r>
              <a:rPr lang="en-US" sz="2000" dirty="0">
                <a:latin typeface="Arial" panose="020B0604020202020204" pitchFamily="34" charset="0"/>
                <a:cs typeface="Arial" panose="020B0604020202020204" pitchFamily="34" charset="0"/>
              </a:rPr>
              <a:t> Fast and real-time object detection using pre-trained models</a:t>
            </a:r>
          </a:p>
          <a:p>
            <a:pPr lvl="1">
              <a:buFont typeface="System Font Regular"/>
              <a:buChar char="-"/>
            </a:pPr>
            <a:r>
              <a:rPr lang="en-US" sz="2000" b="1" dirty="0">
                <a:latin typeface="Arial" panose="020B0604020202020204" pitchFamily="34" charset="0"/>
                <a:cs typeface="Arial" panose="020B0604020202020204" pitchFamily="34" charset="0"/>
              </a:rPr>
              <a:t>Limitation: </a:t>
            </a:r>
            <a:r>
              <a:rPr lang="en-US" sz="2000" dirty="0">
                <a:latin typeface="Arial" panose="020B0604020202020204" pitchFamily="34" charset="0"/>
                <a:cs typeface="Arial" panose="020B0604020202020204" pitchFamily="34" charset="0"/>
              </a:rPr>
              <a:t>Lack of optimized pre-trained models for most industrial parts</a:t>
            </a:r>
          </a:p>
          <a:p>
            <a:endParaRPr lang="en-US" sz="1000" dirty="0">
              <a:latin typeface="Arial" panose="020B0604020202020204" pitchFamily="34" charset="0"/>
              <a:cs typeface="Arial" panose="020B0604020202020204" pitchFamily="34" charset="0"/>
            </a:endParaRPr>
          </a:p>
        </p:txBody>
      </p:sp>
      <p:pic>
        <p:nvPicPr>
          <p:cNvPr id="3" name="Picture 2" descr="A picture containing outdoor, building, road, street&#10;&#10;Description automatically generated">
            <a:extLst>
              <a:ext uri="{FF2B5EF4-FFF2-40B4-BE49-F238E27FC236}">
                <a16:creationId xmlns:a16="http://schemas.microsoft.com/office/drawing/2014/main" id="{D001535D-B470-4B64-9FDE-491D771916E2}"/>
              </a:ext>
            </a:extLst>
          </p:cNvPr>
          <p:cNvPicPr>
            <a:picLocks noChangeAspect="1"/>
          </p:cNvPicPr>
          <p:nvPr/>
        </p:nvPicPr>
        <p:blipFill>
          <a:blip r:embed="rId3"/>
          <a:stretch>
            <a:fillRect/>
          </a:stretch>
        </p:blipFill>
        <p:spPr>
          <a:xfrm>
            <a:off x="3999911" y="2261937"/>
            <a:ext cx="4871231" cy="3270684"/>
          </a:xfrm>
          <a:prstGeom prst="rect">
            <a:avLst/>
          </a:prstGeom>
        </p:spPr>
      </p:pic>
    </p:spTree>
    <p:extLst>
      <p:ext uri="{BB962C8B-B14F-4D97-AF65-F5344CB8AC3E}">
        <p14:creationId xmlns:p14="http://schemas.microsoft.com/office/powerpoint/2010/main" val="61841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14</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7468402"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Techniques Researched (cont’d)</a:t>
            </a:r>
          </a:p>
        </p:txBody>
      </p:sp>
      <p:sp>
        <p:nvSpPr>
          <p:cNvPr id="6" name="Content Placeholder 2">
            <a:extLst>
              <a:ext uri="{FF2B5EF4-FFF2-40B4-BE49-F238E27FC236}">
                <a16:creationId xmlns:a16="http://schemas.microsoft.com/office/drawing/2014/main" id="{34AC2DE3-EA40-6F46-872A-EC39881F0CE8}"/>
              </a:ext>
            </a:extLst>
          </p:cNvPr>
          <p:cNvSpPr>
            <a:spLocks noGrp="1"/>
          </p:cNvSpPr>
          <p:nvPr>
            <p:ph idx="1"/>
          </p:nvPr>
        </p:nvSpPr>
        <p:spPr>
          <a:xfrm>
            <a:off x="838199" y="1083486"/>
            <a:ext cx="11194657" cy="4597123"/>
          </a:xfrm>
        </p:spPr>
        <p:txBody>
          <a:bodyPr>
            <a:noAutofit/>
          </a:bodyPr>
          <a:lstStyle/>
          <a:p>
            <a:r>
              <a:rPr lang="en-US" sz="2400" b="1" dirty="0">
                <a:latin typeface="Arial" panose="020B0604020202020204" pitchFamily="34" charset="0"/>
                <a:cs typeface="Arial" panose="020B0604020202020204" pitchFamily="34" charset="0"/>
              </a:rPr>
              <a:t>HSV Color Space &amp; BLOB Detection</a:t>
            </a:r>
          </a:p>
          <a:p>
            <a:pPr lvl="1">
              <a:buFont typeface="System Font Regular"/>
              <a:buChar char="-"/>
            </a:pPr>
            <a:r>
              <a:rPr lang="en-US" sz="2000" b="1" dirty="0">
                <a:latin typeface="Arial" panose="020B0604020202020204" pitchFamily="34" charset="0"/>
                <a:cs typeface="Arial" panose="020B0604020202020204" pitchFamily="34" charset="0"/>
              </a:rPr>
              <a:t>Method: </a:t>
            </a:r>
            <a:r>
              <a:rPr lang="en-US" sz="2000" dirty="0">
                <a:latin typeface="Arial" panose="020B0604020202020204" pitchFamily="34" charset="0"/>
                <a:cs typeface="Arial" panose="020B0604020202020204" pitchFamily="34" charset="0"/>
              </a:rPr>
              <a:t>Feature detection and count using HSV color parameters and BLOB detection</a:t>
            </a:r>
          </a:p>
          <a:p>
            <a:pPr lvl="1">
              <a:buFont typeface="System Font Regular"/>
              <a:buChar char="-"/>
            </a:pPr>
            <a:r>
              <a:rPr lang="en-US" sz="2000" b="1" dirty="0">
                <a:latin typeface="Arial" panose="020B0604020202020204" pitchFamily="34" charset="0"/>
                <a:cs typeface="Arial" panose="020B0604020202020204" pitchFamily="34" charset="0"/>
              </a:rPr>
              <a:t>Limitation: </a:t>
            </a:r>
            <a:r>
              <a:rPr lang="en-US" sz="2000" dirty="0">
                <a:latin typeface="Arial" panose="020B0604020202020204" pitchFamily="34" charset="0"/>
                <a:cs typeface="Arial" panose="020B0604020202020204" pitchFamily="34" charset="0"/>
              </a:rPr>
              <a:t>Sensitive to color variations and requires manual parameter tuning</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One-shot Learning</a:t>
            </a:r>
          </a:p>
          <a:p>
            <a:pPr lvl="1">
              <a:buFont typeface="System Font Regular"/>
              <a:buChar char="-"/>
            </a:pPr>
            <a:r>
              <a:rPr lang="en-US" sz="2000" b="1" dirty="0">
                <a:latin typeface="Arial" panose="020B0604020202020204" pitchFamily="34" charset="0"/>
                <a:cs typeface="Arial" panose="020B0604020202020204" pitchFamily="34" charset="0"/>
              </a:rPr>
              <a:t>Method: </a:t>
            </a:r>
            <a:r>
              <a:rPr lang="en-US" sz="2000" dirty="0">
                <a:latin typeface="Arial" panose="020B0604020202020204" pitchFamily="34" charset="0"/>
                <a:cs typeface="Arial" panose="020B0604020202020204" pitchFamily="34" charset="0"/>
              </a:rPr>
              <a:t>Learns information about object categories with one or a few training images</a:t>
            </a:r>
          </a:p>
          <a:p>
            <a:pPr lvl="1">
              <a:buFont typeface="System Font Regular"/>
              <a:buChar char="-"/>
            </a:pPr>
            <a:r>
              <a:rPr lang="en-US" sz="2000" b="1" dirty="0">
                <a:latin typeface="Arial" panose="020B0604020202020204" pitchFamily="34" charset="0"/>
                <a:cs typeface="Arial" panose="020B0604020202020204" pitchFamily="34" charset="0"/>
              </a:rPr>
              <a:t>Limitations: </a:t>
            </a:r>
            <a:r>
              <a:rPr lang="en-US" sz="2000" dirty="0">
                <a:latin typeface="Arial" panose="020B0604020202020204" pitchFamily="34" charset="0"/>
                <a:cs typeface="Arial" panose="020B0604020202020204" pitchFamily="34" charset="0"/>
              </a:rPr>
              <a:t>Slow training process and no single model generalizes well on all parts</a:t>
            </a:r>
          </a:p>
        </p:txBody>
      </p:sp>
      <p:pic>
        <p:nvPicPr>
          <p:cNvPr id="7" name="Picture 6" descr="A circuit board&#10;&#10;Description automatically generated">
            <a:extLst>
              <a:ext uri="{FF2B5EF4-FFF2-40B4-BE49-F238E27FC236}">
                <a16:creationId xmlns:a16="http://schemas.microsoft.com/office/drawing/2014/main" id="{F8F4875C-4B41-7145-8DBC-179B5BBED5AD}"/>
              </a:ext>
            </a:extLst>
          </p:cNvPr>
          <p:cNvPicPr/>
          <p:nvPr/>
        </p:nvPicPr>
        <p:blipFill>
          <a:blip r:embed="rId3"/>
          <a:stretch>
            <a:fillRect/>
          </a:stretch>
        </p:blipFill>
        <p:spPr>
          <a:xfrm>
            <a:off x="2661711" y="2113578"/>
            <a:ext cx="3180824" cy="218007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B119777D-EF3E-654C-AC8A-682853B6E536}"/>
              </a:ext>
            </a:extLst>
          </p:cNvPr>
          <p:cNvPicPr/>
          <p:nvPr/>
        </p:nvPicPr>
        <p:blipFill>
          <a:blip r:embed="rId4"/>
          <a:stretch>
            <a:fillRect/>
          </a:stretch>
        </p:blipFill>
        <p:spPr>
          <a:xfrm>
            <a:off x="6936608" y="2113578"/>
            <a:ext cx="3182112" cy="2180072"/>
          </a:xfrm>
          <a:prstGeom prst="rect">
            <a:avLst/>
          </a:prstGeom>
        </p:spPr>
      </p:pic>
    </p:spTree>
    <p:extLst>
      <p:ext uri="{BB962C8B-B14F-4D97-AF65-F5344CB8AC3E}">
        <p14:creationId xmlns:p14="http://schemas.microsoft.com/office/powerpoint/2010/main" val="3369367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15</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5421284"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Technique Implemented</a:t>
            </a:r>
          </a:p>
        </p:txBody>
      </p:sp>
      <p:sp>
        <p:nvSpPr>
          <p:cNvPr id="6" name="Content Placeholder 2">
            <a:extLst>
              <a:ext uri="{FF2B5EF4-FFF2-40B4-BE49-F238E27FC236}">
                <a16:creationId xmlns:a16="http://schemas.microsoft.com/office/drawing/2014/main" id="{34AC2DE3-EA40-6F46-872A-EC39881F0CE8}"/>
              </a:ext>
            </a:extLst>
          </p:cNvPr>
          <p:cNvSpPr>
            <a:spLocks noGrp="1"/>
          </p:cNvSpPr>
          <p:nvPr>
            <p:ph idx="1"/>
          </p:nvPr>
        </p:nvSpPr>
        <p:spPr>
          <a:xfrm>
            <a:off x="894844" y="929736"/>
            <a:ext cx="10571570" cy="4589031"/>
          </a:xfrm>
        </p:spPr>
        <p:txBody>
          <a:bodyPr>
            <a:noAutofit/>
          </a:bodyPr>
          <a:lstStyle/>
          <a:p>
            <a:pPr marL="0" indent="0">
              <a:buNone/>
            </a:pPr>
            <a:r>
              <a:rPr lang="en-US" sz="2400" b="1" dirty="0">
                <a:latin typeface="Arial" panose="020B0604020202020204" pitchFamily="34" charset="0"/>
                <a:cs typeface="Arial" panose="020B0604020202020204" pitchFamily="34" charset="0"/>
              </a:rPr>
              <a:t>Template Matching</a:t>
            </a:r>
          </a:p>
          <a:p>
            <a:r>
              <a:rPr lang="en-US" sz="2000" dirty="0">
                <a:latin typeface="Arial" panose="020B0604020202020204" pitchFamily="34" charset="0"/>
                <a:cs typeface="Arial" panose="020B0604020202020204" pitchFamily="34" charset="0"/>
              </a:rPr>
              <a:t>Pixel to pixel match between a template image (feature) and a source image (part)</a:t>
            </a:r>
          </a:p>
          <a:p>
            <a:pPr marL="0" indent="0">
              <a:buNone/>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b="1" dirty="0">
                <a:latin typeface="Arial" panose="020B0604020202020204" pitchFamily="34" charset="0"/>
                <a:cs typeface="Arial" panose="020B0604020202020204" pitchFamily="34" charset="0"/>
              </a:rPr>
              <a:t>Dynamic</a:t>
            </a:r>
            <a:r>
              <a:rPr lang="en-US" sz="2000" dirty="0">
                <a:latin typeface="Arial" panose="020B0604020202020204" pitchFamily="34" charset="0"/>
                <a:cs typeface="Arial" panose="020B0604020202020204" pitchFamily="34" charset="0"/>
              </a:rPr>
              <a:t> – No time-consuming model training required for different parts. Instead, a single algorithm generalizes well</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b="1" dirty="0">
                <a:latin typeface="Arial" panose="020B0604020202020204" pitchFamily="34" charset="0"/>
                <a:cs typeface="Arial" panose="020B0604020202020204" pitchFamily="34" charset="0"/>
              </a:rPr>
              <a:t>Batch Processing </a:t>
            </a:r>
            <a:r>
              <a:rPr lang="en-US" sz="2000" dirty="0">
                <a:latin typeface="Arial" panose="020B0604020202020204" pitchFamily="34" charset="0"/>
                <a:cs typeface="Arial" panose="020B0604020202020204" pitchFamily="34" charset="0"/>
              </a:rPr>
              <a:t>– Single feature template can be used to process a large batch of part images</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b="1" dirty="0">
                <a:latin typeface="Arial" panose="020B0604020202020204" pitchFamily="34" charset="0"/>
                <a:cs typeface="Arial" panose="020B0604020202020204" pitchFamily="34" charset="0"/>
              </a:rPr>
              <a:t>Minimum Operator Input </a:t>
            </a:r>
            <a:r>
              <a:rPr lang="en-US" sz="2000" dirty="0">
                <a:latin typeface="Arial" panose="020B0604020202020204" pitchFamily="34" charset="0"/>
                <a:cs typeface="Arial" panose="020B0604020202020204" pitchFamily="34" charset="0"/>
              </a:rPr>
              <a:t>– Key input requirement is feature template image to detect and count features in image data</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b="1" dirty="0">
                <a:latin typeface="Arial" panose="020B0604020202020204" pitchFamily="34" charset="0"/>
                <a:cs typeface="Arial" panose="020B0604020202020204" pitchFamily="34" charset="0"/>
              </a:rPr>
              <a:t>Real-time Result Output </a:t>
            </a:r>
            <a:r>
              <a:rPr lang="en-US" sz="2000" dirty="0">
                <a:latin typeface="Arial" panose="020B0604020202020204" pitchFamily="34" charset="0"/>
                <a:cs typeface="Arial" panose="020B0604020202020204" pitchFamily="34" charset="0"/>
              </a:rPr>
              <a:t>– Images can be processed in as little as a few seconds</a:t>
            </a:r>
          </a:p>
          <a:p>
            <a:pPr lvl="1">
              <a:buFont typeface="Wingdings" pitchFamily="2" charset="2"/>
              <a:buChar char="ü"/>
            </a:pPr>
            <a:endParaRPr lang="en-US" sz="1000" dirty="0">
              <a:latin typeface="Arial" panose="020B0604020202020204" pitchFamily="34" charset="0"/>
              <a:cs typeface="Arial" panose="020B0604020202020204" pitchFamily="34" charset="0"/>
            </a:endParaRPr>
          </a:p>
          <a:p>
            <a:pPr lvl="1">
              <a:buFont typeface="Wingdings" pitchFamily="2" charset="2"/>
              <a:buChar char="ü"/>
            </a:pPr>
            <a:r>
              <a:rPr lang="en-US" sz="2000" b="1" dirty="0">
                <a:latin typeface="Arial" panose="020B0604020202020204" pitchFamily="34" charset="0"/>
                <a:cs typeface="Arial" panose="020B0604020202020204" pitchFamily="34" charset="0"/>
              </a:rPr>
              <a:t>Integration</a:t>
            </a:r>
            <a:r>
              <a:rPr lang="en-US" sz="2000" dirty="0">
                <a:latin typeface="Arial" panose="020B0604020202020204" pitchFamily="34" charset="0"/>
                <a:cs typeface="Arial" panose="020B0604020202020204" pitchFamily="34" charset="0"/>
              </a:rPr>
              <a:t> – Integrates well as an extension to last year’s practicum project</a:t>
            </a:r>
          </a:p>
        </p:txBody>
      </p:sp>
    </p:spTree>
    <p:extLst>
      <p:ext uri="{BB962C8B-B14F-4D97-AF65-F5344CB8AC3E}">
        <p14:creationId xmlns:p14="http://schemas.microsoft.com/office/powerpoint/2010/main" val="2475288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16</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199" y="365130"/>
            <a:ext cx="8524286"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Template Matching - Process Flow</a:t>
            </a:r>
          </a:p>
        </p:txBody>
      </p:sp>
      <p:graphicFrame>
        <p:nvGraphicFramePr>
          <p:cNvPr id="14" name="Diagram 13">
            <a:extLst>
              <a:ext uri="{FF2B5EF4-FFF2-40B4-BE49-F238E27FC236}">
                <a16:creationId xmlns:a16="http://schemas.microsoft.com/office/drawing/2014/main" id="{B002A4AE-0061-954F-B4D8-7A5667A3042A}"/>
              </a:ext>
            </a:extLst>
          </p:cNvPr>
          <p:cNvGraphicFramePr/>
          <p:nvPr>
            <p:extLst>
              <p:ext uri="{D42A27DB-BD31-4B8C-83A1-F6EECF244321}">
                <p14:modId xmlns:p14="http://schemas.microsoft.com/office/powerpoint/2010/main" val="2738169749"/>
              </p:ext>
            </p:extLst>
          </p:nvPr>
        </p:nvGraphicFramePr>
        <p:xfrm>
          <a:off x="242759" y="1607552"/>
          <a:ext cx="11684899" cy="574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A088555E-BE83-E049-8D29-E73BAB29BEB6}"/>
              </a:ext>
            </a:extLst>
          </p:cNvPr>
          <p:cNvSpPr txBox="1"/>
          <p:nvPr/>
        </p:nvSpPr>
        <p:spPr>
          <a:xfrm>
            <a:off x="2866339" y="2257388"/>
            <a:ext cx="1504852" cy="954107"/>
          </a:xfrm>
          <a:prstGeom prst="rect">
            <a:avLst/>
          </a:prstGeom>
          <a:noFill/>
        </p:spPr>
        <p:txBody>
          <a:bodyPr wrap="square" rtlCol="0">
            <a:spAutoFit/>
          </a:bodyPr>
          <a:lstStyle/>
          <a:p>
            <a:pPr marL="342900" indent="-342900">
              <a:buFont typeface="Arial" panose="020B0604020202020204" pitchFamily="34" charset="0"/>
              <a:buChar char="•"/>
            </a:pPr>
            <a:r>
              <a:rPr lang="en-CA" sz="1400" dirty="0">
                <a:latin typeface="Arial" panose="020B0604020202020204" pitchFamily="34" charset="0"/>
                <a:cs typeface="Arial" panose="020B0604020202020204" pitchFamily="34" charset="0"/>
              </a:rPr>
              <a:t>Resize</a:t>
            </a:r>
            <a:r>
              <a:rPr lang="en-CA" sz="1400" dirty="0">
                <a:solidFill>
                  <a:schemeClr val="accent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CA" sz="1400" dirty="0">
                <a:latin typeface="Arial" panose="020B0604020202020204" pitchFamily="34" charset="0"/>
                <a:cs typeface="Arial" panose="020B0604020202020204" pitchFamily="34" charset="0"/>
              </a:rPr>
              <a:t>Warp</a:t>
            </a:r>
            <a:r>
              <a:rPr lang="en-CA" sz="1400" dirty="0">
                <a:solidFill>
                  <a:schemeClr val="accent2"/>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CA" sz="1400" dirty="0">
                <a:latin typeface="Arial" panose="020B0604020202020204" pitchFamily="34" charset="0"/>
                <a:cs typeface="Arial" panose="020B0604020202020204" pitchFamily="34" charset="0"/>
              </a:rPr>
              <a:t>Filter</a:t>
            </a:r>
          </a:p>
          <a:p>
            <a:pPr marL="342900" indent="-342900">
              <a:buFont typeface="Arial" panose="020B0604020202020204" pitchFamily="34" charset="0"/>
              <a:buChar char="•"/>
            </a:pPr>
            <a:r>
              <a:rPr lang="en-CA" sz="1400" dirty="0">
                <a:latin typeface="Arial" panose="020B0604020202020204" pitchFamily="34" charset="0"/>
                <a:cs typeface="Arial" panose="020B0604020202020204" pitchFamily="34" charset="0"/>
              </a:rPr>
              <a:t>Grayscale</a:t>
            </a:r>
          </a:p>
        </p:txBody>
      </p:sp>
      <p:sp>
        <p:nvSpPr>
          <p:cNvPr id="16" name="TextBox 15">
            <a:extLst>
              <a:ext uri="{FF2B5EF4-FFF2-40B4-BE49-F238E27FC236}">
                <a16:creationId xmlns:a16="http://schemas.microsoft.com/office/drawing/2014/main" id="{D4B5A616-AD51-4848-8E93-3E2A578E947B}"/>
              </a:ext>
            </a:extLst>
          </p:cNvPr>
          <p:cNvSpPr txBox="1"/>
          <p:nvPr/>
        </p:nvSpPr>
        <p:spPr>
          <a:xfrm>
            <a:off x="4701469" y="2257388"/>
            <a:ext cx="2419519" cy="738664"/>
          </a:xfrm>
          <a:prstGeom prst="rect">
            <a:avLst/>
          </a:prstGeom>
          <a:noFill/>
        </p:spPr>
        <p:txBody>
          <a:bodyPr wrap="square" rtlCol="0">
            <a:spAutoFit/>
          </a:bodyPr>
          <a:lstStyle/>
          <a:p>
            <a:pPr marL="342900" indent="-342900">
              <a:buFont typeface="Arial" panose="020B0604020202020204" pitchFamily="34" charset="0"/>
              <a:buChar char="•"/>
            </a:pPr>
            <a:r>
              <a:rPr lang="en-CA" sz="1400" dirty="0">
                <a:latin typeface="Arial" panose="020B0604020202020204" pitchFamily="34" charset="0"/>
                <a:cs typeface="Arial" panose="020B0604020202020204" pitchFamily="34" charset="0"/>
              </a:rPr>
              <a:t>Select New Template (OR)</a:t>
            </a:r>
          </a:p>
          <a:p>
            <a:pPr marL="342900" indent="-342900">
              <a:buFont typeface="Arial" panose="020B0604020202020204" pitchFamily="34" charset="0"/>
              <a:buChar char="•"/>
            </a:pPr>
            <a:r>
              <a:rPr lang="en-CA" sz="1400" dirty="0">
                <a:latin typeface="Arial" panose="020B0604020202020204" pitchFamily="34" charset="0"/>
                <a:cs typeface="Arial" panose="020B0604020202020204" pitchFamily="34" charset="0"/>
              </a:rPr>
              <a:t>Use Existing Template</a:t>
            </a:r>
            <a:r>
              <a:rPr lang="en-CA" sz="1400" dirty="0">
                <a:solidFill>
                  <a:schemeClr val="accent2"/>
                </a:solidFill>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D28DF22E-F34D-E94B-BFAD-BECB378AD85F}"/>
              </a:ext>
            </a:extLst>
          </p:cNvPr>
          <p:cNvSpPr txBox="1"/>
          <p:nvPr/>
        </p:nvSpPr>
        <p:spPr>
          <a:xfrm>
            <a:off x="7185725" y="2257388"/>
            <a:ext cx="2290046" cy="1384995"/>
          </a:xfrm>
          <a:prstGeom prst="rect">
            <a:avLst/>
          </a:prstGeom>
          <a:noFill/>
        </p:spPr>
        <p:txBody>
          <a:bodyPr wrap="square" rtlCol="0">
            <a:spAutoFit/>
          </a:bodyPr>
          <a:lstStyle/>
          <a:p>
            <a:pPr marL="342900" indent="-342900">
              <a:buFont typeface="Arial" panose="020B0604020202020204" pitchFamily="34" charset="0"/>
              <a:buChar char="•"/>
            </a:pPr>
            <a:r>
              <a:rPr lang="en-CA" sz="1400" dirty="0">
                <a:latin typeface="Arial" panose="020B0604020202020204" pitchFamily="34" charset="0"/>
                <a:cs typeface="Arial" panose="020B0604020202020204" pitchFamily="34" charset="0"/>
              </a:rPr>
              <a:t>ROI selected using Template Matching based on user-input </a:t>
            </a:r>
          </a:p>
          <a:p>
            <a:pPr marL="800100" lvl="1" indent="-342900">
              <a:buFont typeface="Arial" panose="020B0604020202020204" pitchFamily="34" charset="0"/>
              <a:buChar char="•"/>
            </a:pPr>
            <a:r>
              <a:rPr lang="en-CA" sz="1400" dirty="0">
                <a:latin typeface="Arial" panose="020B0604020202020204" pitchFamily="34" charset="0"/>
                <a:cs typeface="Arial" panose="020B0604020202020204" pitchFamily="34" charset="0"/>
              </a:rPr>
              <a:t>Scale Image</a:t>
            </a:r>
            <a:r>
              <a:rPr lang="en-CA" sz="1400" dirty="0">
                <a:solidFill>
                  <a:schemeClr val="accent2"/>
                </a:solidFill>
                <a:latin typeface="Arial" panose="020B0604020202020204" pitchFamily="34" charset="0"/>
                <a:cs typeface="Arial" panose="020B0604020202020204" pitchFamily="34" charset="0"/>
              </a:rPr>
              <a:t>*</a:t>
            </a:r>
          </a:p>
          <a:p>
            <a:pPr marL="800100" lvl="1" indent="-342900">
              <a:buFont typeface="Arial" panose="020B0604020202020204" pitchFamily="34" charset="0"/>
              <a:buChar char="•"/>
            </a:pPr>
            <a:r>
              <a:rPr lang="en-CA" sz="1400" dirty="0">
                <a:latin typeface="Arial" panose="020B0604020202020204" pitchFamily="34" charset="0"/>
                <a:cs typeface="Arial" panose="020B0604020202020204" pitchFamily="34" charset="0"/>
              </a:rPr>
              <a:t>Rotate Image</a:t>
            </a:r>
            <a:r>
              <a:rPr lang="en-CA" sz="1400" dirty="0">
                <a:solidFill>
                  <a:schemeClr val="accent2"/>
                </a:solidFill>
                <a:latin typeface="Arial" panose="020B0604020202020204" pitchFamily="34" charset="0"/>
                <a:cs typeface="Arial" panose="020B0604020202020204" pitchFamily="34" charset="0"/>
              </a:rPr>
              <a:t>*</a:t>
            </a:r>
          </a:p>
          <a:p>
            <a:pPr marL="800100" lvl="1" indent="-342900">
              <a:buFont typeface="Arial" panose="020B0604020202020204" pitchFamily="34" charset="0"/>
              <a:buChar char="•"/>
            </a:pPr>
            <a:r>
              <a:rPr lang="en-CA" sz="1400" dirty="0">
                <a:latin typeface="Arial" panose="020B0604020202020204" pitchFamily="34" charset="0"/>
                <a:cs typeface="Arial" panose="020B0604020202020204" pitchFamily="34" charset="0"/>
              </a:rPr>
              <a:t>Threshold</a:t>
            </a:r>
          </a:p>
        </p:txBody>
      </p:sp>
      <p:pic>
        <p:nvPicPr>
          <p:cNvPr id="21" name="Picture 20">
            <a:extLst>
              <a:ext uri="{FF2B5EF4-FFF2-40B4-BE49-F238E27FC236}">
                <a16:creationId xmlns:a16="http://schemas.microsoft.com/office/drawing/2014/main" id="{C1E8D122-705B-824C-A0A8-417AFD70E001}"/>
              </a:ext>
            </a:extLst>
          </p:cNvPr>
          <p:cNvPicPr>
            <a:picLocks noChangeAspect="1"/>
          </p:cNvPicPr>
          <p:nvPr/>
        </p:nvPicPr>
        <p:blipFill>
          <a:blip r:embed="rId8"/>
          <a:srcRect/>
          <a:stretch/>
        </p:blipFill>
        <p:spPr>
          <a:xfrm>
            <a:off x="226525" y="2259302"/>
            <a:ext cx="2537414" cy="2339393"/>
          </a:xfrm>
          <a:prstGeom prst="rect">
            <a:avLst/>
          </a:prstGeom>
        </p:spPr>
      </p:pic>
      <p:pic>
        <p:nvPicPr>
          <p:cNvPr id="22" name="Picture 21">
            <a:extLst>
              <a:ext uri="{FF2B5EF4-FFF2-40B4-BE49-F238E27FC236}">
                <a16:creationId xmlns:a16="http://schemas.microsoft.com/office/drawing/2014/main" id="{FA4055A3-3815-D24F-B387-3E00F24A9C4D}"/>
              </a:ext>
            </a:extLst>
          </p:cNvPr>
          <p:cNvPicPr>
            <a:picLocks noChangeAspect="1"/>
          </p:cNvPicPr>
          <p:nvPr/>
        </p:nvPicPr>
        <p:blipFill>
          <a:blip r:embed="rId9"/>
          <a:srcRect/>
          <a:stretch/>
        </p:blipFill>
        <p:spPr>
          <a:xfrm>
            <a:off x="5652324" y="3159306"/>
            <a:ext cx="539387" cy="539387"/>
          </a:xfrm>
          <a:prstGeom prst="rect">
            <a:avLst/>
          </a:prstGeom>
        </p:spPr>
      </p:pic>
      <p:pic>
        <p:nvPicPr>
          <p:cNvPr id="23" name="Picture 22">
            <a:extLst>
              <a:ext uri="{FF2B5EF4-FFF2-40B4-BE49-F238E27FC236}">
                <a16:creationId xmlns:a16="http://schemas.microsoft.com/office/drawing/2014/main" id="{CEC92AE5-0054-854C-A412-6081D470BA0E}"/>
              </a:ext>
            </a:extLst>
          </p:cNvPr>
          <p:cNvPicPr>
            <a:picLocks noChangeAspect="1"/>
          </p:cNvPicPr>
          <p:nvPr/>
        </p:nvPicPr>
        <p:blipFill>
          <a:blip r:embed="rId10"/>
          <a:srcRect/>
          <a:stretch/>
        </p:blipFill>
        <p:spPr>
          <a:xfrm>
            <a:off x="9351134" y="2257388"/>
            <a:ext cx="2623246" cy="2418527"/>
          </a:xfrm>
          <a:prstGeom prst="rect">
            <a:avLst/>
          </a:prstGeom>
        </p:spPr>
      </p:pic>
      <p:sp>
        <p:nvSpPr>
          <p:cNvPr id="24" name="TextBox 23">
            <a:extLst>
              <a:ext uri="{FF2B5EF4-FFF2-40B4-BE49-F238E27FC236}">
                <a16:creationId xmlns:a16="http://schemas.microsoft.com/office/drawing/2014/main" id="{FC2E9F11-0206-C647-950F-186974E5F81F}"/>
              </a:ext>
            </a:extLst>
          </p:cNvPr>
          <p:cNvSpPr txBox="1"/>
          <p:nvPr/>
        </p:nvSpPr>
        <p:spPr>
          <a:xfrm>
            <a:off x="3891606" y="4675915"/>
            <a:ext cx="4600209" cy="830997"/>
          </a:xfrm>
          <a:prstGeom prst="rect">
            <a:avLst/>
          </a:prstGeom>
          <a:noFill/>
        </p:spPr>
        <p:txBody>
          <a:bodyPr wrap="square" rtlCol="0">
            <a:spAutoFit/>
          </a:bodyPr>
          <a:lstStyle/>
          <a:p>
            <a:pPr algn="ctr"/>
            <a:r>
              <a:rPr lang="en-CA" sz="1600" dirty="0">
                <a:solidFill>
                  <a:schemeClr val="accent2"/>
                </a:solidFill>
                <a:latin typeface="Arial" panose="020B0604020202020204" pitchFamily="34" charset="0"/>
                <a:cs typeface="Arial" panose="020B0604020202020204" pitchFamily="34" charset="0"/>
              </a:rPr>
              <a:t>*</a:t>
            </a:r>
            <a:r>
              <a:rPr lang="en-CA" sz="1600" dirty="0">
                <a:latin typeface="Arial" panose="020B0604020202020204" pitchFamily="34" charset="0"/>
                <a:cs typeface="Arial" panose="020B0604020202020204" pitchFamily="34" charset="0"/>
              </a:rPr>
              <a:t> Optional Input parameters</a:t>
            </a:r>
          </a:p>
          <a:p>
            <a:pPr algn="ctr"/>
            <a:r>
              <a:rPr lang="en-CA" sz="1600" dirty="0">
                <a:solidFill>
                  <a:schemeClr val="accent2"/>
                </a:solidFill>
                <a:latin typeface="Arial" panose="020B0604020202020204" pitchFamily="34" charset="0"/>
                <a:cs typeface="Arial" panose="020B0604020202020204" pitchFamily="34" charset="0"/>
              </a:rPr>
              <a:t>**</a:t>
            </a:r>
            <a:r>
              <a:rPr lang="en-CA" sz="1600" dirty="0">
                <a:latin typeface="Arial" panose="020B0604020202020204" pitchFamily="34" charset="0"/>
                <a:cs typeface="Arial" panose="020B0604020202020204" pitchFamily="34" charset="0"/>
              </a:rPr>
              <a:t> Use existing template for batch processing</a:t>
            </a:r>
          </a:p>
          <a:p>
            <a:pPr marL="285750" indent="-285750" algn="ctr">
              <a:buFont typeface="Arial" panose="020B0604020202020204" pitchFamily="34" charset="0"/>
              <a:buChar char="•"/>
            </a:pPr>
            <a:endParaRPr lang="en-CA"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3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17</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3927071" y="2509813"/>
            <a:ext cx="4337858" cy="449518"/>
          </a:xfrm>
        </p:spPr>
        <p:txBody>
          <a:bodyPr>
            <a:noAutofit/>
          </a:bodyPr>
          <a:lstStyle/>
          <a:p>
            <a:r>
              <a:rPr lang="en-US" sz="4000" b="1" dirty="0">
                <a:latin typeface="Arial" panose="020B0604020202020204" pitchFamily="34" charset="0"/>
                <a:ea typeface="Tahoma" panose="020B0604030504040204" pitchFamily="34" charset="0"/>
                <a:cs typeface="Arial" panose="020B0604020202020204" pitchFamily="34" charset="0"/>
              </a:rPr>
              <a:t>Demo Videos</a:t>
            </a:r>
          </a:p>
        </p:txBody>
      </p:sp>
    </p:spTree>
    <p:extLst>
      <p:ext uri="{BB962C8B-B14F-4D97-AF65-F5344CB8AC3E}">
        <p14:creationId xmlns:p14="http://schemas.microsoft.com/office/powerpoint/2010/main" val="2770217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18</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199" y="365130"/>
            <a:ext cx="8524286"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Template Matching - Process Flow</a:t>
            </a:r>
          </a:p>
        </p:txBody>
      </p:sp>
      <p:pic>
        <p:nvPicPr>
          <p:cNvPr id="8" name="Picture 7" descr="A screenshot of a cell phone&#10;&#10;Description automatically generated">
            <a:extLst>
              <a:ext uri="{FF2B5EF4-FFF2-40B4-BE49-F238E27FC236}">
                <a16:creationId xmlns:a16="http://schemas.microsoft.com/office/drawing/2014/main" id="{4FBD4254-410D-7C4F-8CFE-7265581097A4}"/>
              </a:ext>
            </a:extLst>
          </p:cNvPr>
          <p:cNvPicPr>
            <a:picLocks noChangeAspect="1"/>
          </p:cNvPicPr>
          <p:nvPr/>
        </p:nvPicPr>
        <p:blipFill>
          <a:blip r:embed="rId3"/>
          <a:stretch>
            <a:fillRect/>
          </a:stretch>
        </p:blipFill>
        <p:spPr>
          <a:xfrm>
            <a:off x="226577" y="839624"/>
            <a:ext cx="11803554" cy="4556197"/>
          </a:xfrm>
          <a:prstGeom prst="rect">
            <a:avLst/>
          </a:prstGeom>
        </p:spPr>
      </p:pic>
    </p:spTree>
    <p:extLst>
      <p:ext uri="{BB962C8B-B14F-4D97-AF65-F5344CB8AC3E}">
        <p14:creationId xmlns:p14="http://schemas.microsoft.com/office/powerpoint/2010/main" val="731748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19</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5421284"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Testing &amp; Results</a:t>
            </a:r>
          </a:p>
        </p:txBody>
      </p:sp>
      <p:sp>
        <p:nvSpPr>
          <p:cNvPr id="8" name="Content Placeholder 2">
            <a:extLst>
              <a:ext uri="{FF2B5EF4-FFF2-40B4-BE49-F238E27FC236}">
                <a16:creationId xmlns:a16="http://schemas.microsoft.com/office/drawing/2014/main" id="{DA18D8A1-A2A4-4A90-9252-4D4E65A797AA}"/>
              </a:ext>
            </a:extLst>
          </p:cNvPr>
          <p:cNvSpPr>
            <a:spLocks noGrp="1"/>
          </p:cNvSpPr>
          <p:nvPr>
            <p:ph idx="1"/>
          </p:nvPr>
        </p:nvSpPr>
        <p:spPr>
          <a:xfrm>
            <a:off x="838199" y="1083486"/>
            <a:ext cx="5668479" cy="4597123"/>
          </a:xfrm>
        </p:spPr>
        <p:txBody>
          <a:bodyPr>
            <a:noAutofit/>
          </a:bodyPr>
          <a:lstStyle/>
          <a:p>
            <a:r>
              <a:rPr lang="en-US" sz="2000" dirty="0">
                <a:latin typeface="Arial" panose="020B0604020202020204" pitchFamily="34" charset="0"/>
                <a:cs typeface="Arial" panose="020B0604020202020204" pitchFamily="34" charset="0"/>
              </a:rPr>
              <a:t>Code tested on multiple images with different parameters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Parameters tested:</a:t>
            </a:r>
          </a:p>
          <a:p>
            <a:pPr lvl="1"/>
            <a:r>
              <a:rPr lang="en-US" sz="2000" dirty="0">
                <a:latin typeface="Arial" panose="020B0604020202020204" pitchFamily="34" charset="0"/>
                <a:cs typeface="Arial" panose="020B0604020202020204" pitchFamily="34" charset="0"/>
              </a:rPr>
              <a:t>Image resolution</a:t>
            </a:r>
          </a:p>
          <a:p>
            <a:pPr lvl="1"/>
            <a:r>
              <a:rPr lang="en-US" sz="2000" dirty="0">
                <a:latin typeface="Arial" panose="020B0604020202020204" pitchFamily="34" charset="0"/>
                <a:cs typeface="Arial" panose="020B0604020202020204" pitchFamily="34" charset="0"/>
              </a:rPr>
              <a:t>Camera distance</a:t>
            </a:r>
          </a:p>
          <a:p>
            <a:pPr lvl="1"/>
            <a:r>
              <a:rPr lang="en-US" sz="2000" dirty="0">
                <a:latin typeface="Arial" panose="020B0604020202020204" pitchFamily="34" charset="0"/>
                <a:cs typeface="Arial" panose="020B0604020202020204" pitchFamily="34" charset="0"/>
              </a:rPr>
              <a:t>Camera angle</a:t>
            </a:r>
          </a:p>
          <a:p>
            <a:pPr lvl="1"/>
            <a:r>
              <a:rPr lang="en-US" sz="2000" dirty="0">
                <a:latin typeface="Arial" panose="020B0604020202020204" pitchFamily="34" charset="0"/>
                <a:cs typeface="Arial" panose="020B0604020202020204" pitchFamily="34" charset="0"/>
              </a:rPr>
              <a:t>Lighting &amp; visual obstructions</a:t>
            </a:r>
          </a:p>
        </p:txBody>
      </p:sp>
      <p:pic>
        <p:nvPicPr>
          <p:cNvPr id="9" name="Picture 8">
            <a:extLst>
              <a:ext uri="{FF2B5EF4-FFF2-40B4-BE49-F238E27FC236}">
                <a16:creationId xmlns:a16="http://schemas.microsoft.com/office/drawing/2014/main" id="{907E89A8-BB3F-4A7E-97AF-127D4519DA61}"/>
              </a:ext>
            </a:extLst>
          </p:cNvPr>
          <p:cNvPicPr>
            <a:picLocks noChangeAspect="1"/>
          </p:cNvPicPr>
          <p:nvPr/>
        </p:nvPicPr>
        <p:blipFill>
          <a:blip r:embed="rId3"/>
          <a:stretch>
            <a:fillRect/>
          </a:stretch>
        </p:blipFill>
        <p:spPr>
          <a:xfrm>
            <a:off x="6668604" y="338762"/>
            <a:ext cx="5346130" cy="5490187"/>
          </a:xfrm>
          <a:prstGeom prst="rect">
            <a:avLst/>
          </a:prstGeom>
        </p:spPr>
      </p:pic>
    </p:spTree>
    <p:extLst>
      <p:ext uri="{BB962C8B-B14F-4D97-AF65-F5344CB8AC3E}">
        <p14:creationId xmlns:p14="http://schemas.microsoft.com/office/powerpoint/2010/main" val="3268246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2</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3908367"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Agenda</a:t>
            </a:r>
          </a:p>
        </p:txBody>
      </p:sp>
      <p:sp>
        <p:nvSpPr>
          <p:cNvPr id="11" name="TextBox 10">
            <a:extLst>
              <a:ext uri="{FF2B5EF4-FFF2-40B4-BE49-F238E27FC236}">
                <a16:creationId xmlns:a16="http://schemas.microsoft.com/office/drawing/2014/main" id="{1B9E6A30-3F51-2C4D-8944-A18D9B16A1C9}"/>
              </a:ext>
            </a:extLst>
          </p:cNvPr>
          <p:cNvSpPr txBox="1"/>
          <p:nvPr/>
        </p:nvSpPr>
        <p:spPr>
          <a:xfrm>
            <a:off x="1285846" y="1420712"/>
            <a:ext cx="4480033" cy="3908762"/>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Introduction</a:t>
            </a:r>
          </a:p>
          <a:p>
            <a:pPr marL="800100" lvl="1" indent="-342900">
              <a:buFont typeface="System Font Regular"/>
              <a:buChar char="-"/>
            </a:pPr>
            <a:r>
              <a:rPr lang="en-US" sz="2000" dirty="0">
                <a:latin typeface="Arial" panose="020B0604020202020204" pitchFamily="34" charset="0"/>
                <a:cs typeface="Arial" panose="020B0604020202020204" pitchFamily="34" charset="0"/>
              </a:rPr>
              <a:t>Team</a:t>
            </a:r>
          </a:p>
          <a:p>
            <a:pPr marL="800100" lvl="1" indent="-342900">
              <a:buFont typeface="System Font Regular"/>
              <a:buChar char="-"/>
            </a:pPr>
            <a:r>
              <a:rPr lang="en-US" sz="2000" dirty="0">
                <a:latin typeface="Arial" panose="020B0604020202020204" pitchFamily="34" charset="0"/>
                <a:cs typeface="Arial" panose="020B0604020202020204" pitchFamily="34" charset="0"/>
              </a:rPr>
              <a:t>Faculty</a:t>
            </a:r>
          </a:p>
          <a:p>
            <a:pPr marL="800100" lvl="1" indent="-342900">
              <a:buFont typeface="System Font Regular"/>
              <a:buChar char="-"/>
            </a:pPr>
            <a:r>
              <a:rPr lang="en-US" sz="2000" dirty="0">
                <a:latin typeface="Arial" panose="020B0604020202020204" pitchFamily="34" charset="0"/>
                <a:cs typeface="Arial" panose="020B0604020202020204" pitchFamily="34" charset="0"/>
              </a:rPr>
              <a:t>Sponsor</a:t>
            </a:r>
          </a:p>
          <a:p>
            <a:pPr lvl="1"/>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Project Details</a:t>
            </a:r>
          </a:p>
          <a:p>
            <a:pPr marL="800100" lvl="1" indent="-342900">
              <a:buFont typeface="System Font Regular"/>
              <a:buChar char="-"/>
            </a:pPr>
            <a:r>
              <a:rPr lang="en-US" sz="2000" dirty="0">
                <a:latin typeface="Arial" panose="020B0604020202020204" pitchFamily="34" charset="0"/>
                <a:cs typeface="Arial" panose="020B0604020202020204" pitchFamily="34" charset="0"/>
              </a:rPr>
              <a:t>Project Objective</a:t>
            </a:r>
          </a:p>
          <a:p>
            <a:pPr marL="800100" lvl="1" indent="-342900">
              <a:buFont typeface="System Font Regular"/>
              <a:buChar char="-"/>
            </a:pPr>
            <a:r>
              <a:rPr lang="en-US" sz="2000" dirty="0">
                <a:latin typeface="Arial" panose="020B0604020202020204" pitchFamily="34" charset="0"/>
                <a:cs typeface="Arial" panose="020B0604020202020204" pitchFamily="34" charset="0"/>
              </a:rPr>
              <a:t>Project Deliverables</a:t>
            </a:r>
          </a:p>
          <a:p>
            <a:pPr marL="800100" lvl="1" indent="-342900">
              <a:buFont typeface="System Font Regular"/>
              <a:buChar char="-"/>
            </a:pPr>
            <a:r>
              <a:rPr lang="en-US" sz="2000" dirty="0">
                <a:latin typeface="Arial" panose="020B0604020202020204" pitchFamily="34" charset="0"/>
                <a:cs typeface="Arial" panose="020B0604020202020204" pitchFamily="34" charset="0"/>
              </a:rPr>
              <a:t>Deployable Features</a:t>
            </a:r>
          </a:p>
          <a:p>
            <a:pPr marL="800100" lvl="1" indent="-342900">
              <a:buFont typeface="System Font Regular"/>
              <a:buChar char="-"/>
            </a:pPr>
            <a:r>
              <a:rPr lang="en-US" sz="2000" dirty="0">
                <a:latin typeface="Arial" panose="020B0604020202020204" pitchFamily="34" charset="0"/>
                <a:cs typeface="Arial" panose="020B0604020202020204" pitchFamily="34" charset="0"/>
              </a:rPr>
              <a:t>Business Value</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37D1503-1FB7-B940-91EA-500827FAFEE4}"/>
              </a:ext>
            </a:extLst>
          </p:cNvPr>
          <p:cNvSpPr txBox="1"/>
          <p:nvPr/>
        </p:nvSpPr>
        <p:spPr>
          <a:xfrm>
            <a:off x="6096000" y="1420712"/>
            <a:ext cx="5370413" cy="3693319"/>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Technical Details</a:t>
            </a:r>
          </a:p>
          <a:p>
            <a:pPr marL="800100" lvl="1" indent="-342900">
              <a:buFont typeface="System Font Regular"/>
              <a:buChar char="-"/>
            </a:pPr>
            <a:r>
              <a:rPr lang="en-US" sz="2000" dirty="0">
                <a:latin typeface="Arial" panose="020B0604020202020204" pitchFamily="34" charset="0"/>
                <a:cs typeface="Arial" panose="020B0604020202020204" pitchFamily="34" charset="0"/>
              </a:rPr>
              <a:t>Techniques Researched</a:t>
            </a:r>
          </a:p>
          <a:p>
            <a:pPr marL="800100" lvl="1" indent="-342900">
              <a:buFont typeface="System Font Regular"/>
              <a:buChar char="-"/>
            </a:pPr>
            <a:r>
              <a:rPr lang="en-US" sz="2000" dirty="0">
                <a:latin typeface="Arial" panose="020B0604020202020204" pitchFamily="34" charset="0"/>
                <a:cs typeface="Arial" panose="020B0604020202020204" pitchFamily="34" charset="0"/>
              </a:rPr>
              <a:t>Implemented Technique</a:t>
            </a:r>
          </a:p>
          <a:p>
            <a:pPr marL="800100" lvl="1" indent="-342900">
              <a:buFont typeface="System Font Regular"/>
              <a:buChar char="-"/>
            </a:pPr>
            <a:r>
              <a:rPr lang="en-US" sz="2000" dirty="0">
                <a:latin typeface="Arial" panose="020B0604020202020204" pitchFamily="34" charset="0"/>
                <a:cs typeface="Arial" panose="020B0604020202020204" pitchFamily="34" charset="0"/>
              </a:rPr>
              <a:t>Template Matching - Process Flow</a:t>
            </a:r>
          </a:p>
          <a:p>
            <a:pPr marL="800100" lvl="1" indent="-342900">
              <a:buFont typeface="System Font Regular"/>
              <a:buChar char="-"/>
            </a:pPr>
            <a:r>
              <a:rPr lang="en-US" sz="2000" dirty="0">
                <a:latin typeface="Arial" panose="020B0604020202020204" pitchFamily="34" charset="0"/>
                <a:cs typeface="Arial" panose="020B0604020202020204" pitchFamily="34" charset="0"/>
              </a:rPr>
              <a:t>Testing &amp; Results</a:t>
            </a:r>
          </a:p>
          <a:p>
            <a:pPr marL="800100" lvl="1" indent="-342900">
              <a:buFont typeface="System Font Regular"/>
              <a:buChar char="-"/>
            </a:pPr>
            <a:r>
              <a:rPr lang="en-US" sz="2000" dirty="0">
                <a:latin typeface="Arial" panose="020B0604020202020204" pitchFamily="34" charset="0"/>
                <a:cs typeface="Arial" panose="020B0604020202020204" pitchFamily="34" charset="0"/>
              </a:rPr>
              <a:t>Demo Videos</a:t>
            </a:r>
          </a:p>
          <a:p>
            <a:pPr lvl="1"/>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Limitations &amp; Recommendations</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Future Scope</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Lessons Learned</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492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20</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2049308" y="2534089"/>
            <a:ext cx="8093384" cy="449518"/>
          </a:xfrm>
        </p:spPr>
        <p:txBody>
          <a:bodyPr>
            <a:noAutofit/>
          </a:bodyPr>
          <a:lstStyle/>
          <a:p>
            <a:r>
              <a:rPr lang="en-US" sz="4000" b="1" dirty="0">
                <a:latin typeface="Arial" panose="020B0604020202020204" pitchFamily="34" charset="0"/>
                <a:ea typeface="Tahoma" panose="020B0604030504040204" pitchFamily="34" charset="0"/>
                <a:cs typeface="Arial" panose="020B0604020202020204" pitchFamily="34" charset="0"/>
              </a:rPr>
              <a:t>Limitations &amp; Recommendations</a:t>
            </a:r>
          </a:p>
        </p:txBody>
      </p:sp>
    </p:spTree>
    <p:extLst>
      <p:ext uri="{BB962C8B-B14F-4D97-AF65-F5344CB8AC3E}">
        <p14:creationId xmlns:p14="http://schemas.microsoft.com/office/powerpoint/2010/main" val="3576221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21</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10549578" cy="449518"/>
          </a:xfrm>
        </p:spPr>
        <p:txBody>
          <a:bodyPr>
            <a:noAutofit/>
          </a:bodyPr>
          <a:lstStyle/>
          <a:p>
            <a:r>
              <a:rPr lang="en-US" sz="3600" b="1" dirty="0">
                <a:latin typeface="Arial" panose="020B0604020202020204" pitchFamily="34" charset="0"/>
                <a:cs typeface="Arial" panose="020B0604020202020204" pitchFamily="34" charset="0"/>
              </a:rPr>
              <a:t>Image Resolution Variations</a:t>
            </a:r>
            <a:endParaRPr lang="en-US" sz="3600" b="1" dirty="0">
              <a:latin typeface="Arial" panose="020B0604020202020204" pitchFamily="34" charset="0"/>
              <a:ea typeface="Tahoma" panose="020B060403050404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34AC2DE3-EA40-6F46-872A-EC39881F0CE8}"/>
              </a:ext>
            </a:extLst>
          </p:cNvPr>
          <p:cNvSpPr>
            <a:spLocks noGrp="1"/>
          </p:cNvSpPr>
          <p:nvPr>
            <p:ph idx="1"/>
          </p:nvPr>
        </p:nvSpPr>
        <p:spPr>
          <a:xfrm>
            <a:off x="894844" y="929736"/>
            <a:ext cx="10895252" cy="1117549"/>
          </a:xfrm>
        </p:spPr>
        <p:txBody>
          <a:bodyPr>
            <a:noAutofit/>
          </a:bodyPr>
          <a:lstStyle/>
          <a:p>
            <a:pPr marL="0" indent="0">
              <a:buNone/>
            </a:pPr>
            <a:r>
              <a:rPr lang="en-US" sz="2400" b="1" dirty="0">
                <a:latin typeface="Arial" panose="020B0604020202020204" pitchFamily="34" charset="0"/>
                <a:cs typeface="Arial" panose="020B0604020202020204" pitchFamily="34" charset="0"/>
              </a:rPr>
              <a:t>Limitation</a:t>
            </a:r>
          </a:p>
          <a:p>
            <a:r>
              <a:rPr lang="en-US" sz="2000" dirty="0">
                <a:latin typeface="Arial" panose="020B0604020202020204" pitchFamily="34" charset="0"/>
                <a:cs typeface="Arial" panose="020B0604020202020204" pitchFamily="34" charset="0"/>
              </a:rPr>
              <a:t>In batch processing, using a high-resolution template image to process low resolution input data (or vice-versa) can decrease the detection accuracy</a:t>
            </a:r>
          </a:p>
        </p:txBody>
      </p:sp>
      <p:sp>
        <p:nvSpPr>
          <p:cNvPr id="10" name="Rectangle 9">
            <a:extLst>
              <a:ext uri="{FF2B5EF4-FFF2-40B4-BE49-F238E27FC236}">
                <a16:creationId xmlns:a16="http://schemas.microsoft.com/office/drawing/2014/main" id="{612CF38D-D015-4041-8C4A-EDDED09499D4}"/>
              </a:ext>
            </a:extLst>
          </p:cNvPr>
          <p:cNvSpPr/>
          <p:nvPr/>
        </p:nvSpPr>
        <p:spPr>
          <a:xfrm>
            <a:off x="1944150" y="5271524"/>
            <a:ext cx="3069548"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Low Resolution Input Image</a:t>
            </a:r>
          </a:p>
          <a:p>
            <a:pPr algn="ctr"/>
            <a:r>
              <a:rPr lang="en-US" sz="1600" dirty="0">
                <a:solidFill>
                  <a:schemeClr val="tx1"/>
                </a:solidFill>
                <a:latin typeface="Arial" panose="020B0604020202020204" pitchFamily="34" charset="0"/>
                <a:cs typeface="Arial" panose="020B0604020202020204" pitchFamily="34" charset="0"/>
              </a:rPr>
              <a:t>Accuracy &gt; 90%</a:t>
            </a:r>
          </a:p>
        </p:txBody>
      </p:sp>
      <p:sp>
        <p:nvSpPr>
          <p:cNvPr id="11" name="Rectangle 10">
            <a:extLst>
              <a:ext uri="{FF2B5EF4-FFF2-40B4-BE49-F238E27FC236}">
                <a16:creationId xmlns:a16="http://schemas.microsoft.com/office/drawing/2014/main" id="{9E89A414-EA05-3A46-B4F1-49D4B48D6068}"/>
              </a:ext>
            </a:extLst>
          </p:cNvPr>
          <p:cNvSpPr/>
          <p:nvPr/>
        </p:nvSpPr>
        <p:spPr>
          <a:xfrm>
            <a:off x="8060378" y="5123717"/>
            <a:ext cx="3327400" cy="652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High Resolution Input Image</a:t>
            </a:r>
          </a:p>
          <a:p>
            <a:pPr algn="ctr"/>
            <a:r>
              <a:rPr lang="en-US" sz="1600" dirty="0">
                <a:solidFill>
                  <a:schemeClr val="tx1"/>
                </a:solidFill>
                <a:latin typeface="Arial" panose="020B0604020202020204" pitchFamily="34" charset="0"/>
                <a:cs typeface="Arial" panose="020B0604020202020204" pitchFamily="34" charset="0"/>
              </a:rPr>
              <a:t>Accuracy &lt; 30%</a:t>
            </a:r>
            <a:endParaRPr lang="en-US" sz="1600" dirty="0">
              <a:solidFill>
                <a:srgbClr val="FF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10F4353-311B-B042-88CC-9FFD7D88D95F}"/>
              </a:ext>
            </a:extLst>
          </p:cNvPr>
          <p:cNvSpPr/>
          <p:nvPr/>
        </p:nvSpPr>
        <p:spPr>
          <a:xfrm>
            <a:off x="5293400" y="3889292"/>
            <a:ext cx="2537350"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Low Resolution Template Image</a:t>
            </a:r>
            <a:endParaRPr lang="en-US" sz="1600" dirty="0">
              <a:solidFill>
                <a:srgbClr val="FF0000"/>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3BFF99E1-C5EE-A941-AA5E-5B3D0DD2820E}"/>
              </a:ext>
            </a:extLst>
          </p:cNvPr>
          <p:cNvCxnSpPr>
            <a:cxnSpLocks/>
          </p:cNvCxnSpPr>
          <p:nvPr/>
        </p:nvCxnSpPr>
        <p:spPr>
          <a:xfrm>
            <a:off x="6939934" y="3261361"/>
            <a:ext cx="16706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CD09AA0B-37A2-5848-A921-592762BE78B3}"/>
              </a:ext>
            </a:extLst>
          </p:cNvPr>
          <p:cNvCxnSpPr>
            <a:cxnSpLocks/>
          </p:cNvCxnSpPr>
          <p:nvPr/>
        </p:nvCxnSpPr>
        <p:spPr>
          <a:xfrm flipH="1">
            <a:off x="4592403" y="3261361"/>
            <a:ext cx="151789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 name="Picture 16">
            <a:extLst>
              <a:ext uri="{FF2B5EF4-FFF2-40B4-BE49-F238E27FC236}">
                <a16:creationId xmlns:a16="http://schemas.microsoft.com/office/drawing/2014/main" id="{9DF2A318-1750-F04A-BB9D-931C74B89C41}"/>
              </a:ext>
            </a:extLst>
          </p:cNvPr>
          <p:cNvPicPr>
            <a:picLocks noChangeAspect="1"/>
          </p:cNvPicPr>
          <p:nvPr/>
        </p:nvPicPr>
        <p:blipFill>
          <a:blip r:embed="rId3"/>
          <a:srcRect/>
          <a:stretch/>
        </p:blipFill>
        <p:spPr>
          <a:xfrm>
            <a:off x="2365449" y="2162373"/>
            <a:ext cx="2226954" cy="2967249"/>
          </a:xfrm>
          <a:prstGeom prst="rect">
            <a:avLst/>
          </a:prstGeom>
        </p:spPr>
      </p:pic>
      <p:pic>
        <p:nvPicPr>
          <p:cNvPr id="18" name="Picture 17">
            <a:extLst>
              <a:ext uri="{FF2B5EF4-FFF2-40B4-BE49-F238E27FC236}">
                <a16:creationId xmlns:a16="http://schemas.microsoft.com/office/drawing/2014/main" id="{3810A19A-451E-534B-AEB3-B4F1B5C6D5FA}"/>
              </a:ext>
            </a:extLst>
          </p:cNvPr>
          <p:cNvPicPr>
            <a:picLocks noChangeAspect="1"/>
          </p:cNvPicPr>
          <p:nvPr/>
        </p:nvPicPr>
        <p:blipFill>
          <a:blip r:embed="rId4"/>
          <a:srcRect/>
          <a:stretch/>
        </p:blipFill>
        <p:spPr>
          <a:xfrm>
            <a:off x="8610603" y="2078744"/>
            <a:ext cx="2226954" cy="2969273"/>
          </a:xfrm>
          <a:prstGeom prst="rect">
            <a:avLst/>
          </a:prstGeom>
        </p:spPr>
      </p:pic>
      <p:pic>
        <p:nvPicPr>
          <p:cNvPr id="19" name="Picture 18">
            <a:extLst>
              <a:ext uri="{FF2B5EF4-FFF2-40B4-BE49-F238E27FC236}">
                <a16:creationId xmlns:a16="http://schemas.microsoft.com/office/drawing/2014/main" id="{929CF7C3-F2E1-7146-A6E3-03CC292289D0}"/>
              </a:ext>
            </a:extLst>
          </p:cNvPr>
          <p:cNvPicPr>
            <a:picLocks noChangeAspect="1"/>
          </p:cNvPicPr>
          <p:nvPr/>
        </p:nvPicPr>
        <p:blipFill>
          <a:blip r:embed="rId5"/>
          <a:srcRect/>
          <a:stretch/>
        </p:blipFill>
        <p:spPr>
          <a:xfrm>
            <a:off x="6110299" y="2962622"/>
            <a:ext cx="829637" cy="611311"/>
          </a:xfrm>
          <a:prstGeom prst="rect">
            <a:avLst/>
          </a:prstGeom>
        </p:spPr>
      </p:pic>
    </p:spTree>
    <p:extLst>
      <p:ext uri="{BB962C8B-B14F-4D97-AF65-F5344CB8AC3E}">
        <p14:creationId xmlns:p14="http://schemas.microsoft.com/office/powerpoint/2010/main" val="2918631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22</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10549578" cy="449518"/>
          </a:xfrm>
        </p:spPr>
        <p:txBody>
          <a:bodyPr>
            <a:noAutofit/>
          </a:bodyPr>
          <a:lstStyle/>
          <a:p>
            <a:r>
              <a:rPr lang="en-US" sz="3600" b="1" dirty="0">
                <a:latin typeface="Arial" panose="020B0604020202020204" pitchFamily="34" charset="0"/>
                <a:cs typeface="Arial" panose="020B0604020202020204" pitchFamily="34" charset="0"/>
              </a:rPr>
              <a:t>Image Resolution Variations</a:t>
            </a:r>
            <a:endParaRPr lang="en-US" sz="3600" b="1" dirty="0">
              <a:latin typeface="Arial" panose="020B0604020202020204" pitchFamily="34" charset="0"/>
              <a:ea typeface="Tahoma" panose="020B060403050404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34AC2DE3-EA40-6F46-872A-EC39881F0CE8}"/>
              </a:ext>
            </a:extLst>
          </p:cNvPr>
          <p:cNvSpPr>
            <a:spLocks noGrp="1"/>
          </p:cNvSpPr>
          <p:nvPr>
            <p:ph idx="1"/>
          </p:nvPr>
        </p:nvSpPr>
        <p:spPr>
          <a:xfrm>
            <a:off x="894844" y="929736"/>
            <a:ext cx="10895252" cy="1117549"/>
          </a:xfrm>
        </p:spPr>
        <p:txBody>
          <a:bodyPr>
            <a:noAutofit/>
          </a:bodyPr>
          <a:lstStyle/>
          <a:p>
            <a:pPr marL="0" indent="0">
              <a:buNone/>
            </a:pPr>
            <a:r>
              <a:rPr lang="en-US" sz="2400" b="1" dirty="0">
                <a:latin typeface="Arial" panose="020B0604020202020204" pitchFamily="34" charset="0"/>
                <a:cs typeface="Arial" panose="020B0604020202020204" pitchFamily="34" charset="0"/>
              </a:rPr>
              <a:t>Recommendations</a:t>
            </a:r>
          </a:p>
          <a:p>
            <a:r>
              <a:rPr lang="en-US" sz="2000" dirty="0">
                <a:latin typeface="Arial" panose="020B0604020202020204" pitchFamily="34" charset="0"/>
                <a:cs typeface="Arial" panose="020B0604020202020204" pitchFamily="34" charset="0"/>
              </a:rPr>
              <a:t>Select distinct new templates for both low-resolution and high-resolution batch image data</a:t>
            </a:r>
          </a:p>
          <a:p>
            <a:pPr marL="0" indent="0">
              <a:buNone/>
            </a:pPr>
            <a:endParaRPr lang="en-US" sz="20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12CF38D-D015-4041-8C4A-EDDED09499D4}"/>
              </a:ext>
            </a:extLst>
          </p:cNvPr>
          <p:cNvSpPr/>
          <p:nvPr/>
        </p:nvSpPr>
        <p:spPr>
          <a:xfrm>
            <a:off x="3188292" y="4798720"/>
            <a:ext cx="3069548"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Low Resolution Input Image</a:t>
            </a:r>
          </a:p>
          <a:p>
            <a:pPr algn="ctr"/>
            <a:r>
              <a:rPr lang="en-US" sz="1600" dirty="0">
                <a:solidFill>
                  <a:schemeClr val="tx1"/>
                </a:solidFill>
                <a:latin typeface="Arial" panose="020B0604020202020204" pitchFamily="34" charset="0"/>
                <a:cs typeface="Arial" panose="020B0604020202020204" pitchFamily="34" charset="0"/>
              </a:rPr>
              <a:t>Accuracy &gt; 90%</a:t>
            </a:r>
          </a:p>
        </p:txBody>
      </p:sp>
      <p:sp>
        <p:nvSpPr>
          <p:cNvPr id="13" name="Rectangle 12">
            <a:extLst>
              <a:ext uri="{FF2B5EF4-FFF2-40B4-BE49-F238E27FC236}">
                <a16:creationId xmlns:a16="http://schemas.microsoft.com/office/drawing/2014/main" id="{310F4353-311B-B042-88CC-9FFD7D88D95F}"/>
              </a:ext>
            </a:extLst>
          </p:cNvPr>
          <p:cNvSpPr/>
          <p:nvPr/>
        </p:nvSpPr>
        <p:spPr>
          <a:xfrm>
            <a:off x="917594" y="3382816"/>
            <a:ext cx="2057048"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Low Resolution Template Image</a:t>
            </a:r>
            <a:endParaRPr lang="en-US" sz="1600"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0C74C59-B6EB-F34A-A1BC-D9E9EF355CB1}"/>
              </a:ext>
            </a:extLst>
          </p:cNvPr>
          <p:cNvSpPr/>
          <p:nvPr/>
        </p:nvSpPr>
        <p:spPr>
          <a:xfrm>
            <a:off x="8610600" y="4758459"/>
            <a:ext cx="3179496"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High Resolution Input Image</a:t>
            </a:r>
          </a:p>
          <a:p>
            <a:pPr algn="ctr"/>
            <a:r>
              <a:rPr lang="en-US" sz="1600" dirty="0">
                <a:solidFill>
                  <a:schemeClr val="tx1"/>
                </a:solidFill>
                <a:latin typeface="Arial" panose="020B0604020202020204" pitchFamily="34" charset="0"/>
                <a:cs typeface="Arial" panose="020B0604020202020204" pitchFamily="34" charset="0"/>
              </a:rPr>
              <a:t>Accuracy &gt; 90%</a:t>
            </a:r>
          </a:p>
        </p:txBody>
      </p:sp>
      <p:sp>
        <p:nvSpPr>
          <p:cNvPr id="16" name="Rectangle 15">
            <a:extLst>
              <a:ext uri="{FF2B5EF4-FFF2-40B4-BE49-F238E27FC236}">
                <a16:creationId xmlns:a16="http://schemas.microsoft.com/office/drawing/2014/main" id="{E8DEA45A-F0C9-8A48-8ECC-BA4CBA6207D2}"/>
              </a:ext>
            </a:extLst>
          </p:cNvPr>
          <p:cNvSpPr/>
          <p:nvPr/>
        </p:nvSpPr>
        <p:spPr>
          <a:xfrm>
            <a:off x="6543122" y="3377511"/>
            <a:ext cx="2067478"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High Resolution Template Image</a:t>
            </a:r>
            <a:endParaRPr lang="en-US" sz="1600" dirty="0">
              <a:solidFill>
                <a:srgbClr val="FF0000"/>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91C87EA7-476B-8D44-8CEB-85B7BD99CEA5}"/>
              </a:ext>
            </a:extLst>
          </p:cNvPr>
          <p:cNvCxnSpPr>
            <a:cxnSpLocks/>
          </p:cNvCxnSpPr>
          <p:nvPr/>
        </p:nvCxnSpPr>
        <p:spPr>
          <a:xfrm>
            <a:off x="7943378" y="2930019"/>
            <a:ext cx="11167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5DB64CDD-E319-FB46-B171-88B63D344DCE}"/>
              </a:ext>
            </a:extLst>
          </p:cNvPr>
          <p:cNvCxnSpPr>
            <a:cxnSpLocks/>
          </p:cNvCxnSpPr>
          <p:nvPr/>
        </p:nvCxnSpPr>
        <p:spPr>
          <a:xfrm>
            <a:off x="2482645" y="2879778"/>
            <a:ext cx="11840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Content Placeholder 2">
            <a:extLst>
              <a:ext uri="{FF2B5EF4-FFF2-40B4-BE49-F238E27FC236}">
                <a16:creationId xmlns:a16="http://schemas.microsoft.com/office/drawing/2014/main" id="{E1AE25C6-AD3C-42F5-B2CE-030058AEC3FE}"/>
              </a:ext>
            </a:extLst>
          </p:cNvPr>
          <p:cNvSpPr txBox="1">
            <a:spLocks/>
          </p:cNvSpPr>
          <p:nvPr/>
        </p:nvSpPr>
        <p:spPr>
          <a:xfrm>
            <a:off x="1719081" y="5487262"/>
            <a:ext cx="10895252" cy="11175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Alternatively, the user can adjust the </a:t>
            </a:r>
            <a:r>
              <a:rPr lang="en-US" sz="2000" b="1" dirty="0">
                <a:latin typeface="Arial" panose="020B0604020202020204" pitchFamily="34" charset="0"/>
                <a:cs typeface="Arial" panose="020B0604020202020204" pitchFamily="34" charset="0"/>
              </a:rPr>
              <a:t>threshold</a:t>
            </a:r>
            <a:r>
              <a:rPr lang="en-US" sz="2000" dirty="0">
                <a:latin typeface="Arial" panose="020B0604020202020204" pitchFamily="34" charset="0"/>
                <a:cs typeface="Arial" panose="020B0604020202020204" pitchFamily="34" charset="0"/>
              </a:rPr>
              <a:t> parameter to increase accuracy</a:t>
            </a:r>
          </a:p>
          <a:p>
            <a:pPr marL="0" indent="0">
              <a:buFont typeface="Arial"/>
              <a:buNone/>
            </a:pPr>
            <a:endParaRPr lang="en-US" sz="20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358944B8-07EE-EB4F-9423-78798BC3DBE7}"/>
              </a:ext>
            </a:extLst>
          </p:cNvPr>
          <p:cNvPicPr>
            <a:picLocks noChangeAspect="1"/>
          </p:cNvPicPr>
          <p:nvPr/>
        </p:nvPicPr>
        <p:blipFill>
          <a:blip r:embed="rId3"/>
          <a:srcRect/>
          <a:stretch/>
        </p:blipFill>
        <p:spPr>
          <a:xfrm>
            <a:off x="3645997" y="1791210"/>
            <a:ext cx="2226954" cy="2967249"/>
          </a:xfrm>
          <a:prstGeom prst="rect">
            <a:avLst/>
          </a:prstGeom>
        </p:spPr>
      </p:pic>
      <p:pic>
        <p:nvPicPr>
          <p:cNvPr id="20" name="Picture 19">
            <a:extLst>
              <a:ext uri="{FF2B5EF4-FFF2-40B4-BE49-F238E27FC236}">
                <a16:creationId xmlns:a16="http://schemas.microsoft.com/office/drawing/2014/main" id="{ACBED5BE-749C-AD41-98A0-B01E62702DCD}"/>
              </a:ext>
            </a:extLst>
          </p:cNvPr>
          <p:cNvPicPr>
            <a:picLocks noChangeAspect="1"/>
          </p:cNvPicPr>
          <p:nvPr/>
        </p:nvPicPr>
        <p:blipFill>
          <a:blip r:embed="rId4"/>
          <a:srcRect/>
          <a:stretch/>
        </p:blipFill>
        <p:spPr>
          <a:xfrm>
            <a:off x="9047452" y="1731313"/>
            <a:ext cx="2226954" cy="2969272"/>
          </a:xfrm>
          <a:prstGeom prst="rect">
            <a:avLst/>
          </a:prstGeom>
        </p:spPr>
      </p:pic>
      <p:pic>
        <p:nvPicPr>
          <p:cNvPr id="21" name="Picture 20">
            <a:extLst>
              <a:ext uri="{FF2B5EF4-FFF2-40B4-BE49-F238E27FC236}">
                <a16:creationId xmlns:a16="http://schemas.microsoft.com/office/drawing/2014/main" id="{10FE55D5-5892-1646-BA9A-D0DBBF468672}"/>
              </a:ext>
            </a:extLst>
          </p:cNvPr>
          <p:cNvPicPr>
            <a:picLocks noChangeAspect="1"/>
          </p:cNvPicPr>
          <p:nvPr/>
        </p:nvPicPr>
        <p:blipFill>
          <a:blip r:embed="rId5"/>
          <a:srcRect/>
          <a:stretch/>
        </p:blipFill>
        <p:spPr>
          <a:xfrm>
            <a:off x="1632267" y="2646422"/>
            <a:ext cx="829637" cy="611311"/>
          </a:xfrm>
          <a:prstGeom prst="rect">
            <a:avLst/>
          </a:prstGeom>
        </p:spPr>
      </p:pic>
      <p:pic>
        <p:nvPicPr>
          <p:cNvPr id="22" name="Picture 21">
            <a:extLst>
              <a:ext uri="{FF2B5EF4-FFF2-40B4-BE49-F238E27FC236}">
                <a16:creationId xmlns:a16="http://schemas.microsoft.com/office/drawing/2014/main" id="{A27D8E70-F593-AC44-9308-65F5C27195D7}"/>
              </a:ext>
            </a:extLst>
          </p:cNvPr>
          <p:cNvPicPr>
            <a:picLocks noChangeAspect="1"/>
          </p:cNvPicPr>
          <p:nvPr/>
        </p:nvPicPr>
        <p:blipFill>
          <a:blip r:embed="rId6"/>
          <a:srcRect/>
          <a:stretch/>
        </p:blipFill>
        <p:spPr>
          <a:xfrm>
            <a:off x="7145966" y="2649818"/>
            <a:ext cx="776671" cy="537695"/>
          </a:xfrm>
          <a:prstGeom prst="rect">
            <a:avLst/>
          </a:prstGeom>
        </p:spPr>
      </p:pic>
    </p:spTree>
    <p:extLst>
      <p:ext uri="{BB962C8B-B14F-4D97-AF65-F5344CB8AC3E}">
        <p14:creationId xmlns:p14="http://schemas.microsoft.com/office/powerpoint/2010/main" val="1049627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23</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10549578"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Camera Angle Variations</a:t>
            </a:r>
          </a:p>
        </p:txBody>
      </p:sp>
      <p:sp>
        <p:nvSpPr>
          <p:cNvPr id="6" name="Content Placeholder 2">
            <a:extLst>
              <a:ext uri="{FF2B5EF4-FFF2-40B4-BE49-F238E27FC236}">
                <a16:creationId xmlns:a16="http://schemas.microsoft.com/office/drawing/2014/main" id="{34AC2DE3-EA40-6F46-872A-EC39881F0CE8}"/>
              </a:ext>
            </a:extLst>
          </p:cNvPr>
          <p:cNvSpPr>
            <a:spLocks noGrp="1"/>
          </p:cNvSpPr>
          <p:nvPr>
            <p:ph idx="1"/>
          </p:nvPr>
        </p:nvSpPr>
        <p:spPr>
          <a:xfrm>
            <a:off x="894844" y="929736"/>
            <a:ext cx="10895252" cy="1117549"/>
          </a:xfrm>
        </p:spPr>
        <p:txBody>
          <a:bodyPr>
            <a:noAutofit/>
          </a:bodyPr>
          <a:lstStyle/>
          <a:p>
            <a:pPr marL="0" indent="0">
              <a:buNone/>
            </a:pPr>
            <a:r>
              <a:rPr lang="en-US" sz="2400" b="1" dirty="0">
                <a:latin typeface="Arial" panose="020B0604020202020204" pitchFamily="34" charset="0"/>
                <a:cs typeface="Arial" panose="020B0604020202020204" pitchFamily="34" charset="0"/>
              </a:rPr>
              <a:t>Limitation</a:t>
            </a:r>
          </a:p>
          <a:p>
            <a:r>
              <a:rPr lang="en-US" sz="2000" dirty="0">
                <a:latin typeface="Arial" panose="020B0604020202020204" pitchFamily="34" charset="0"/>
                <a:cs typeface="Arial" panose="020B0604020202020204" pitchFamily="34" charset="0"/>
              </a:rPr>
              <a:t>Processing Images captured at different angles using a template taken from a certain fixed angle can decrease the detection accuracy </a:t>
            </a:r>
          </a:p>
        </p:txBody>
      </p:sp>
      <p:sp>
        <p:nvSpPr>
          <p:cNvPr id="10" name="Rectangle 9">
            <a:extLst>
              <a:ext uri="{FF2B5EF4-FFF2-40B4-BE49-F238E27FC236}">
                <a16:creationId xmlns:a16="http://schemas.microsoft.com/office/drawing/2014/main" id="{612CF38D-D015-4041-8C4A-EDDED09499D4}"/>
              </a:ext>
            </a:extLst>
          </p:cNvPr>
          <p:cNvSpPr/>
          <p:nvPr/>
        </p:nvSpPr>
        <p:spPr>
          <a:xfrm>
            <a:off x="3212956" y="5247747"/>
            <a:ext cx="2406710"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Straight Image</a:t>
            </a:r>
          </a:p>
          <a:p>
            <a:pPr algn="ctr"/>
            <a:r>
              <a:rPr lang="en-US" sz="1600" dirty="0">
                <a:solidFill>
                  <a:schemeClr val="tx1"/>
                </a:solidFill>
                <a:latin typeface="Arial" panose="020B0604020202020204" pitchFamily="34" charset="0"/>
                <a:cs typeface="Arial" panose="020B0604020202020204" pitchFamily="34" charset="0"/>
              </a:rPr>
              <a:t>Accuracy &gt; 90%</a:t>
            </a:r>
          </a:p>
        </p:txBody>
      </p:sp>
      <p:sp>
        <p:nvSpPr>
          <p:cNvPr id="11" name="Rectangle 10">
            <a:extLst>
              <a:ext uri="{FF2B5EF4-FFF2-40B4-BE49-F238E27FC236}">
                <a16:creationId xmlns:a16="http://schemas.microsoft.com/office/drawing/2014/main" id="{9E89A414-EA05-3A46-B4F1-49D4B48D6068}"/>
              </a:ext>
            </a:extLst>
          </p:cNvPr>
          <p:cNvSpPr/>
          <p:nvPr/>
        </p:nvSpPr>
        <p:spPr>
          <a:xfrm>
            <a:off x="5641238" y="5271546"/>
            <a:ext cx="3327400" cy="652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Angled-Image @ 15 degrees</a:t>
            </a:r>
          </a:p>
          <a:p>
            <a:pPr algn="ctr"/>
            <a:r>
              <a:rPr lang="en-US" sz="1600" dirty="0">
                <a:solidFill>
                  <a:schemeClr val="tx1"/>
                </a:solidFill>
                <a:latin typeface="Arial" panose="020B0604020202020204" pitchFamily="34" charset="0"/>
                <a:cs typeface="Arial" panose="020B0604020202020204" pitchFamily="34" charset="0"/>
              </a:rPr>
              <a:t>Accuracy &gt; 85%</a:t>
            </a:r>
            <a:endParaRPr lang="en-US" sz="1600" dirty="0">
              <a:solidFill>
                <a:srgbClr val="FF000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10F4353-311B-B042-88CC-9FFD7D88D95F}"/>
              </a:ext>
            </a:extLst>
          </p:cNvPr>
          <p:cNvSpPr/>
          <p:nvPr/>
        </p:nvSpPr>
        <p:spPr>
          <a:xfrm>
            <a:off x="938481" y="3847078"/>
            <a:ext cx="2226954"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Template Selected from Straight Image</a:t>
            </a:r>
            <a:endParaRPr lang="en-US" sz="1600" dirty="0">
              <a:solidFill>
                <a:srgbClr val="FF00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D126194-1C12-C241-831D-E0E1BA0A0623}"/>
              </a:ext>
            </a:extLst>
          </p:cNvPr>
          <p:cNvSpPr/>
          <p:nvPr/>
        </p:nvSpPr>
        <p:spPr>
          <a:xfrm>
            <a:off x="8864600" y="5275415"/>
            <a:ext cx="3327400" cy="652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Angled-Image @ 30 degrees</a:t>
            </a:r>
          </a:p>
          <a:p>
            <a:pPr algn="ctr"/>
            <a:r>
              <a:rPr lang="en-US" sz="1600" dirty="0">
                <a:solidFill>
                  <a:schemeClr val="tx1"/>
                </a:solidFill>
                <a:latin typeface="Arial" panose="020B0604020202020204" pitchFamily="34" charset="0"/>
                <a:cs typeface="Arial" panose="020B0604020202020204" pitchFamily="34" charset="0"/>
              </a:rPr>
              <a:t>Accuracy &lt; 50%</a:t>
            </a:r>
            <a:endParaRPr lang="en-US" sz="1600" dirty="0">
              <a:solidFill>
                <a:srgbClr val="FF0000"/>
              </a:solidFill>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884493B-39C7-854C-AEED-D5FFA76D902E}"/>
              </a:ext>
            </a:extLst>
          </p:cNvPr>
          <p:cNvPicPr>
            <a:picLocks noChangeAspect="1"/>
          </p:cNvPicPr>
          <p:nvPr/>
        </p:nvPicPr>
        <p:blipFill>
          <a:blip r:embed="rId2"/>
          <a:srcRect/>
          <a:stretch/>
        </p:blipFill>
        <p:spPr>
          <a:xfrm>
            <a:off x="6383646" y="2173858"/>
            <a:ext cx="2226954" cy="2967249"/>
          </a:xfrm>
          <a:prstGeom prst="rect">
            <a:avLst/>
          </a:prstGeom>
        </p:spPr>
      </p:pic>
      <p:pic>
        <p:nvPicPr>
          <p:cNvPr id="15" name="Picture 14">
            <a:extLst>
              <a:ext uri="{FF2B5EF4-FFF2-40B4-BE49-F238E27FC236}">
                <a16:creationId xmlns:a16="http://schemas.microsoft.com/office/drawing/2014/main" id="{7F43074A-4066-7744-940E-239A5E1AD475}"/>
              </a:ext>
            </a:extLst>
          </p:cNvPr>
          <p:cNvPicPr>
            <a:picLocks noChangeAspect="1"/>
          </p:cNvPicPr>
          <p:nvPr/>
        </p:nvPicPr>
        <p:blipFill>
          <a:blip r:embed="rId3"/>
          <a:srcRect/>
          <a:stretch/>
        </p:blipFill>
        <p:spPr>
          <a:xfrm>
            <a:off x="9414823" y="2173857"/>
            <a:ext cx="2226954" cy="2967249"/>
          </a:xfrm>
          <a:prstGeom prst="rect">
            <a:avLst/>
          </a:prstGeom>
        </p:spPr>
      </p:pic>
      <p:pic>
        <p:nvPicPr>
          <p:cNvPr id="16" name="Picture 15">
            <a:extLst>
              <a:ext uri="{FF2B5EF4-FFF2-40B4-BE49-F238E27FC236}">
                <a16:creationId xmlns:a16="http://schemas.microsoft.com/office/drawing/2014/main" id="{DF50DADC-1780-794C-AA8A-581203E9AB30}"/>
              </a:ext>
            </a:extLst>
          </p:cNvPr>
          <p:cNvPicPr>
            <a:picLocks noChangeAspect="1"/>
          </p:cNvPicPr>
          <p:nvPr/>
        </p:nvPicPr>
        <p:blipFill>
          <a:blip r:embed="rId4"/>
          <a:srcRect/>
          <a:stretch/>
        </p:blipFill>
        <p:spPr>
          <a:xfrm>
            <a:off x="3392712" y="2172845"/>
            <a:ext cx="2226954" cy="2969272"/>
          </a:xfrm>
          <a:prstGeom prst="rect">
            <a:avLst/>
          </a:prstGeom>
        </p:spPr>
      </p:pic>
      <p:pic>
        <p:nvPicPr>
          <p:cNvPr id="21" name="Picture 20">
            <a:extLst>
              <a:ext uri="{FF2B5EF4-FFF2-40B4-BE49-F238E27FC236}">
                <a16:creationId xmlns:a16="http://schemas.microsoft.com/office/drawing/2014/main" id="{46129160-9987-5948-AA17-AE6D3C6ABC6B}"/>
              </a:ext>
            </a:extLst>
          </p:cNvPr>
          <p:cNvPicPr>
            <a:picLocks noChangeAspect="1"/>
          </p:cNvPicPr>
          <p:nvPr/>
        </p:nvPicPr>
        <p:blipFill>
          <a:blip r:embed="rId5"/>
          <a:srcRect/>
          <a:stretch/>
        </p:blipFill>
        <p:spPr>
          <a:xfrm>
            <a:off x="1524479" y="2970591"/>
            <a:ext cx="776671" cy="572283"/>
          </a:xfrm>
          <a:prstGeom prst="rect">
            <a:avLst/>
          </a:prstGeom>
        </p:spPr>
      </p:pic>
    </p:spTree>
    <p:extLst>
      <p:ext uri="{BB962C8B-B14F-4D97-AF65-F5344CB8AC3E}">
        <p14:creationId xmlns:p14="http://schemas.microsoft.com/office/powerpoint/2010/main" val="246204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24</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10549578"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Camera Angle Variations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AC2DE3-EA40-6F46-872A-EC39881F0CE8}"/>
                  </a:ext>
                </a:extLst>
              </p:cNvPr>
              <p:cNvSpPr>
                <a:spLocks noGrp="1"/>
              </p:cNvSpPr>
              <p:nvPr>
                <p:ph idx="1"/>
              </p:nvPr>
            </p:nvSpPr>
            <p:spPr>
              <a:xfrm>
                <a:off x="894844" y="862361"/>
                <a:ext cx="10895252" cy="1117549"/>
              </a:xfrm>
            </p:spPr>
            <p:txBody>
              <a:bodyPr>
                <a:noAutofit/>
              </a:bodyPr>
              <a:lstStyle/>
              <a:p>
                <a:pPr marL="0" indent="0">
                  <a:buNone/>
                </a:pPr>
                <a:r>
                  <a:rPr lang="en-US" sz="2400" b="1" dirty="0">
                    <a:latin typeface="Arial" panose="020B0604020202020204" pitchFamily="34" charset="0"/>
                    <a:cs typeface="Arial" panose="020B0604020202020204" pitchFamily="34" charset="0"/>
                  </a:rPr>
                  <a:t>Recommendation</a:t>
                </a:r>
              </a:p>
              <a:p>
                <a:r>
                  <a:rPr lang="en-US" sz="2000" dirty="0">
                    <a:latin typeface="Arial" panose="020B0604020202020204" pitchFamily="34" charset="0"/>
                    <a:cs typeface="Arial" panose="020B0604020202020204" pitchFamily="34" charset="0"/>
                  </a:rPr>
                  <a:t>Use new templates for images rotated more than </a:t>
                </a:r>
                <a14:m>
                  <m:oMath xmlns:m="http://schemas.openxmlformats.org/officeDocument/2006/math">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CA" sz="2000" b="0" i="0" smtClean="0">
                        <a:latin typeface="Cambria Math" panose="02040503050406030204" pitchFamily="18" charset="0"/>
                        <a:ea typeface="Cambria Math" panose="02040503050406030204" pitchFamily="18" charset="0"/>
                        <a:cs typeface="Arial" panose="020B0604020202020204" pitchFamily="34" charset="0"/>
                      </a:rPr>
                      <m:t>8</m:t>
                    </m:r>
                    <m:r>
                      <a:rPr lang="en-US" sz="200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sz="20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6" name="Content Placeholder 2">
                <a:extLst>
                  <a:ext uri="{FF2B5EF4-FFF2-40B4-BE49-F238E27FC236}">
                    <a16:creationId xmlns:a16="http://schemas.microsoft.com/office/drawing/2014/main" id="{34AC2DE3-EA40-6F46-872A-EC39881F0CE8}"/>
                  </a:ext>
                </a:extLst>
              </p:cNvPr>
              <p:cNvSpPr>
                <a:spLocks noGrp="1" noRot="1" noChangeAspect="1" noMove="1" noResize="1" noEditPoints="1" noAdjustHandles="1" noChangeArrowheads="1" noChangeShapeType="1" noTextEdit="1"/>
              </p:cNvSpPr>
              <p:nvPr>
                <p:ph idx="1"/>
              </p:nvPr>
            </p:nvSpPr>
            <p:spPr>
              <a:xfrm>
                <a:off x="894844" y="862361"/>
                <a:ext cx="10895252" cy="1117549"/>
              </a:xfrm>
              <a:blipFill>
                <a:blip r:embed="rId3"/>
                <a:stretch>
                  <a:fillRect l="-895" t="-706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612CF38D-D015-4041-8C4A-EDDED09499D4}"/>
              </a:ext>
            </a:extLst>
          </p:cNvPr>
          <p:cNvSpPr/>
          <p:nvPr/>
        </p:nvSpPr>
        <p:spPr>
          <a:xfrm>
            <a:off x="3277094" y="4700549"/>
            <a:ext cx="2406710"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Straight Image</a:t>
            </a:r>
          </a:p>
          <a:p>
            <a:pPr algn="ctr"/>
            <a:r>
              <a:rPr lang="en-US" sz="1600" dirty="0">
                <a:solidFill>
                  <a:schemeClr val="tx1"/>
                </a:solidFill>
                <a:latin typeface="Arial" panose="020B0604020202020204" pitchFamily="34" charset="0"/>
                <a:cs typeface="Arial" panose="020B0604020202020204" pitchFamily="34" charset="0"/>
              </a:rPr>
              <a:t>Accuracy &gt; 90%</a:t>
            </a:r>
          </a:p>
        </p:txBody>
      </p:sp>
      <p:sp>
        <p:nvSpPr>
          <p:cNvPr id="13" name="Rectangle 12">
            <a:extLst>
              <a:ext uri="{FF2B5EF4-FFF2-40B4-BE49-F238E27FC236}">
                <a16:creationId xmlns:a16="http://schemas.microsoft.com/office/drawing/2014/main" id="{310F4353-311B-B042-88CC-9FFD7D88D95F}"/>
              </a:ext>
            </a:extLst>
          </p:cNvPr>
          <p:cNvSpPr/>
          <p:nvPr/>
        </p:nvSpPr>
        <p:spPr>
          <a:xfrm>
            <a:off x="708278" y="3561538"/>
            <a:ext cx="2226954"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Template Selected from Straight Image</a:t>
            </a:r>
            <a:endParaRPr lang="en-US" sz="1600"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0D126194-1C12-C241-831D-E0E1BA0A0623}"/>
                  </a:ext>
                </a:extLst>
              </p:cNvPr>
              <p:cNvSpPr/>
              <p:nvPr/>
            </p:nvSpPr>
            <p:spPr>
              <a:xfrm>
                <a:off x="8784822" y="4700549"/>
                <a:ext cx="3327400" cy="652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Angled-Image @ 3</a:t>
                </a:r>
                <a14:m>
                  <m:oMath xmlns:m="http://schemas.openxmlformats.org/officeDocument/2006/math">
                    <m:r>
                      <a:rPr lang="en-US" sz="1600" b="0"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0</m:t>
                    </m:r>
                    <m:r>
                      <a:rPr lang="en-US" sz="16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endParaRPr lang="en-US" sz="1600" dirty="0">
                  <a:solidFill>
                    <a:schemeClr val="tx1"/>
                  </a:solidFill>
                  <a:latin typeface="Arial" panose="020B0604020202020204" pitchFamily="34" charset="0"/>
                  <a:cs typeface="Arial" panose="020B0604020202020204" pitchFamily="34" charset="0"/>
                </a:endParaRPr>
              </a:p>
              <a:p>
                <a:pPr algn="ctr"/>
                <a:r>
                  <a:rPr lang="en-US" sz="1600" dirty="0">
                    <a:solidFill>
                      <a:schemeClr val="tx1"/>
                    </a:solidFill>
                    <a:latin typeface="Arial" panose="020B0604020202020204" pitchFamily="34" charset="0"/>
                    <a:cs typeface="Arial" panose="020B0604020202020204" pitchFamily="34" charset="0"/>
                  </a:rPr>
                  <a:t>Accuracy &gt;90%</a:t>
                </a:r>
                <a:endParaRPr lang="en-US" sz="1600" dirty="0">
                  <a:solidFill>
                    <a:srgbClr val="FF0000"/>
                  </a:solidFill>
                  <a:latin typeface="Arial" panose="020B0604020202020204" pitchFamily="34" charset="0"/>
                  <a:cs typeface="Arial" panose="020B0604020202020204" pitchFamily="34" charset="0"/>
                </a:endParaRPr>
              </a:p>
            </p:txBody>
          </p:sp>
        </mc:Choice>
        <mc:Fallback>
          <p:sp>
            <p:nvSpPr>
              <p:cNvPr id="18" name="Rectangle 17">
                <a:extLst>
                  <a:ext uri="{FF2B5EF4-FFF2-40B4-BE49-F238E27FC236}">
                    <a16:creationId xmlns:a16="http://schemas.microsoft.com/office/drawing/2014/main" id="{0D126194-1C12-C241-831D-E0E1BA0A0623}"/>
                  </a:ext>
                </a:extLst>
              </p:cNvPr>
              <p:cNvSpPr>
                <a:spLocks noRot="1" noChangeAspect="1" noMove="1" noResize="1" noEditPoints="1" noAdjustHandles="1" noChangeArrowheads="1" noChangeShapeType="1" noTextEdit="1"/>
              </p:cNvSpPr>
              <p:nvPr/>
            </p:nvSpPr>
            <p:spPr>
              <a:xfrm>
                <a:off x="8784822" y="4700549"/>
                <a:ext cx="3327400" cy="652849"/>
              </a:xfrm>
              <a:prstGeom prst="rect">
                <a:avLst/>
              </a:prstGeom>
              <a:blipFill>
                <a:blip r:embed="rId4"/>
                <a:stretch>
                  <a:fillRect b="-6542"/>
                </a:stretch>
              </a:blipFill>
              <a:ln>
                <a:noFill/>
              </a:ln>
            </p:spPr>
            <p:txBody>
              <a:bodyPr/>
              <a:lstStyle/>
              <a:p>
                <a:r>
                  <a:rPr lang="en-US">
                    <a:noFill/>
                  </a:rPr>
                  <a:t> </a:t>
                </a:r>
              </a:p>
            </p:txBody>
          </p:sp>
        </mc:Fallback>
      </mc:AlternateContent>
      <p:pic>
        <p:nvPicPr>
          <p:cNvPr id="20" name="Picture 19">
            <a:extLst>
              <a:ext uri="{FF2B5EF4-FFF2-40B4-BE49-F238E27FC236}">
                <a16:creationId xmlns:a16="http://schemas.microsoft.com/office/drawing/2014/main" id="{10CA1245-0783-C746-9C05-8B8667CAD149}"/>
              </a:ext>
            </a:extLst>
          </p:cNvPr>
          <p:cNvPicPr>
            <a:picLocks noChangeAspect="1"/>
          </p:cNvPicPr>
          <p:nvPr/>
        </p:nvPicPr>
        <p:blipFill>
          <a:blip r:embed="rId5"/>
          <a:srcRect/>
          <a:stretch/>
        </p:blipFill>
        <p:spPr>
          <a:xfrm>
            <a:off x="7431005" y="2698775"/>
            <a:ext cx="761356" cy="582213"/>
          </a:xfrm>
          <a:prstGeom prst="rect">
            <a:avLst/>
          </a:prstGeom>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801D05D-2B5C-B94F-9B1C-F8DCF08A1BFC}"/>
                  </a:ext>
                </a:extLst>
              </p:cNvPr>
              <p:cNvSpPr/>
              <p:nvPr/>
            </p:nvSpPr>
            <p:spPr>
              <a:xfrm>
                <a:off x="6560594" y="3567411"/>
                <a:ext cx="2253955"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Template Selected from Image @ 30</a:t>
                </a: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endParaRPr lang="en-US" sz="1600" dirty="0">
                  <a:solidFill>
                    <a:srgbClr val="FF0000"/>
                  </a:solidFill>
                  <a:latin typeface="Arial" panose="020B0604020202020204" pitchFamily="34" charset="0"/>
                  <a:cs typeface="Arial" panose="020B0604020202020204" pitchFamily="34" charset="0"/>
                </a:endParaRPr>
              </a:p>
            </p:txBody>
          </p:sp>
        </mc:Choice>
        <mc:Fallback xmlns="">
          <p:sp>
            <p:nvSpPr>
              <p:cNvPr id="21" name="Rectangle 20">
                <a:extLst>
                  <a:ext uri="{FF2B5EF4-FFF2-40B4-BE49-F238E27FC236}">
                    <a16:creationId xmlns:a16="http://schemas.microsoft.com/office/drawing/2014/main" id="{8801D05D-2B5C-B94F-9B1C-F8DCF08A1BFC}"/>
                  </a:ext>
                </a:extLst>
              </p:cNvPr>
              <p:cNvSpPr>
                <a:spLocks noRot="1" noChangeAspect="1" noMove="1" noResize="1" noEditPoints="1" noAdjustHandles="1" noChangeArrowheads="1" noChangeShapeType="1" noTextEdit="1"/>
              </p:cNvSpPr>
              <p:nvPr/>
            </p:nvSpPr>
            <p:spPr>
              <a:xfrm>
                <a:off x="6560594" y="3567411"/>
                <a:ext cx="2253955" cy="471758"/>
              </a:xfrm>
              <a:prstGeom prst="rect">
                <a:avLst/>
              </a:prstGeom>
              <a:blipFill>
                <a:blip r:embed="rId8"/>
                <a:stretch>
                  <a:fillRect t="-15385" b="-26923"/>
                </a:stretch>
              </a:blipFill>
              <a:ln>
                <a:no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37A025EE-5E3B-6C46-ABA7-D65CC91128A7}"/>
              </a:ext>
            </a:extLst>
          </p:cNvPr>
          <p:cNvCxnSpPr>
            <a:cxnSpLocks/>
          </p:cNvCxnSpPr>
          <p:nvPr/>
        </p:nvCxnSpPr>
        <p:spPr>
          <a:xfrm>
            <a:off x="2295245" y="2958141"/>
            <a:ext cx="107172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008BD6CA-A64C-864C-9CB4-262DB32181E6}"/>
              </a:ext>
            </a:extLst>
          </p:cNvPr>
          <p:cNvCxnSpPr>
            <a:cxnSpLocks/>
          </p:cNvCxnSpPr>
          <p:nvPr/>
        </p:nvCxnSpPr>
        <p:spPr>
          <a:xfrm>
            <a:off x="8180679" y="2964014"/>
            <a:ext cx="11840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CDA7EF94-D18B-4FA2-B197-74BC1E8BF289}"/>
              </a:ext>
            </a:extLst>
          </p:cNvPr>
          <p:cNvSpPr/>
          <p:nvPr/>
        </p:nvSpPr>
        <p:spPr>
          <a:xfrm>
            <a:off x="1636296" y="5241124"/>
            <a:ext cx="9955430" cy="707886"/>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Alternatively, the user can adjust the </a:t>
            </a:r>
            <a:r>
              <a:rPr lang="en-US" sz="2000" b="1" dirty="0">
                <a:latin typeface="Arial" panose="020B0604020202020204" pitchFamily="34" charset="0"/>
                <a:cs typeface="Arial" panose="020B0604020202020204" pitchFamily="34" charset="0"/>
              </a:rPr>
              <a:t>rotation</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warping</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threshold</a:t>
            </a:r>
            <a:r>
              <a:rPr lang="en-US" sz="2000" dirty="0">
                <a:latin typeface="Arial" panose="020B0604020202020204" pitchFamily="34" charset="0"/>
                <a:cs typeface="Arial" panose="020B0604020202020204" pitchFamily="34" charset="0"/>
              </a:rPr>
              <a:t> parameters to increase accuracy</a:t>
            </a:r>
          </a:p>
        </p:txBody>
      </p:sp>
      <p:pic>
        <p:nvPicPr>
          <p:cNvPr id="19" name="Picture 18">
            <a:extLst>
              <a:ext uri="{FF2B5EF4-FFF2-40B4-BE49-F238E27FC236}">
                <a16:creationId xmlns:a16="http://schemas.microsoft.com/office/drawing/2014/main" id="{76991DCC-95B4-B649-885B-82F6FC94F8F8}"/>
              </a:ext>
            </a:extLst>
          </p:cNvPr>
          <p:cNvPicPr>
            <a:picLocks noChangeAspect="1"/>
          </p:cNvPicPr>
          <p:nvPr/>
        </p:nvPicPr>
        <p:blipFill>
          <a:blip r:embed="rId9"/>
          <a:srcRect/>
          <a:stretch/>
        </p:blipFill>
        <p:spPr>
          <a:xfrm>
            <a:off x="9367498" y="1732288"/>
            <a:ext cx="2226954" cy="2967249"/>
          </a:xfrm>
          <a:prstGeom prst="rect">
            <a:avLst/>
          </a:prstGeom>
        </p:spPr>
      </p:pic>
      <p:pic>
        <p:nvPicPr>
          <p:cNvPr id="22" name="Picture 21">
            <a:extLst>
              <a:ext uri="{FF2B5EF4-FFF2-40B4-BE49-F238E27FC236}">
                <a16:creationId xmlns:a16="http://schemas.microsoft.com/office/drawing/2014/main" id="{8D252902-F117-B149-AC4B-A81223402BF0}"/>
              </a:ext>
            </a:extLst>
          </p:cNvPr>
          <p:cNvPicPr>
            <a:picLocks noChangeAspect="1"/>
          </p:cNvPicPr>
          <p:nvPr/>
        </p:nvPicPr>
        <p:blipFill>
          <a:blip r:embed="rId10"/>
          <a:srcRect/>
          <a:stretch/>
        </p:blipFill>
        <p:spPr>
          <a:xfrm>
            <a:off x="3407179" y="1731277"/>
            <a:ext cx="2226954" cy="2969272"/>
          </a:xfrm>
          <a:prstGeom prst="rect">
            <a:avLst/>
          </a:prstGeom>
        </p:spPr>
      </p:pic>
      <p:pic>
        <p:nvPicPr>
          <p:cNvPr id="25" name="Picture 24">
            <a:extLst>
              <a:ext uri="{FF2B5EF4-FFF2-40B4-BE49-F238E27FC236}">
                <a16:creationId xmlns:a16="http://schemas.microsoft.com/office/drawing/2014/main" id="{B97E7C40-E7C8-214C-8A20-81A9F7495322}"/>
              </a:ext>
            </a:extLst>
          </p:cNvPr>
          <p:cNvPicPr>
            <a:picLocks noChangeAspect="1"/>
          </p:cNvPicPr>
          <p:nvPr/>
        </p:nvPicPr>
        <p:blipFill>
          <a:blip r:embed="rId11"/>
          <a:srcRect/>
          <a:stretch/>
        </p:blipFill>
        <p:spPr>
          <a:xfrm>
            <a:off x="1532073" y="2643629"/>
            <a:ext cx="776671" cy="572283"/>
          </a:xfrm>
          <a:prstGeom prst="rect">
            <a:avLst/>
          </a:prstGeom>
        </p:spPr>
      </p:pic>
    </p:spTree>
    <p:extLst>
      <p:ext uri="{BB962C8B-B14F-4D97-AF65-F5344CB8AC3E}">
        <p14:creationId xmlns:p14="http://schemas.microsoft.com/office/powerpoint/2010/main" val="154841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latin typeface="Arial" panose="020B0604020202020204" pitchFamily="34" charset="0"/>
                <a:cs typeface="Arial" panose="020B0604020202020204" pitchFamily="34" charset="0"/>
              </a:rPr>
              <a:t>25</a:t>
            </a:fld>
            <a:endParaRPr lang="en-US">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10549578"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Camera Distance Variations</a:t>
            </a:r>
          </a:p>
        </p:txBody>
      </p:sp>
      <p:sp>
        <p:nvSpPr>
          <p:cNvPr id="6" name="Content Placeholder 2">
            <a:extLst>
              <a:ext uri="{FF2B5EF4-FFF2-40B4-BE49-F238E27FC236}">
                <a16:creationId xmlns:a16="http://schemas.microsoft.com/office/drawing/2014/main" id="{34AC2DE3-EA40-6F46-872A-EC39881F0CE8}"/>
              </a:ext>
            </a:extLst>
          </p:cNvPr>
          <p:cNvSpPr>
            <a:spLocks noGrp="1"/>
          </p:cNvSpPr>
          <p:nvPr>
            <p:ph idx="1"/>
          </p:nvPr>
        </p:nvSpPr>
        <p:spPr>
          <a:xfrm>
            <a:off x="894844" y="929736"/>
            <a:ext cx="10895252" cy="1117549"/>
          </a:xfrm>
        </p:spPr>
        <p:txBody>
          <a:bodyPr>
            <a:noAutofit/>
          </a:bodyPr>
          <a:lstStyle/>
          <a:p>
            <a:pPr marL="0" indent="0">
              <a:buNone/>
            </a:pPr>
            <a:r>
              <a:rPr lang="en-US" sz="2400" b="1" dirty="0">
                <a:latin typeface="Arial" panose="020B0604020202020204" pitchFamily="34" charset="0"/>
                <a:cs typeface="Arial" panose="020B0604020202020204" pitchFamily="34" charset="0"/>
              </a:rPr>
              <a:t>Limitation</a:t>
            </a:r>
          </a:p>
          <a:p>
            <a:r>
              <a:rPr lang="en-US" sz="2000" dirty="0">
                <a:latin typeface="Arial" panose="020B0604020202020204" pitchFamily="34" charset="0"/>
                <a:cs typeface="Arial" panose="020B0604020202020204" pitchFamily="34" charset="0"/>
              </a:rPr>
              <a:t>Processing images captured at different distances using a template taken from a fixed distance can reduce detection accuracy</a:t>
            </a:r>
          </a:p>
        </p:txBody>
      </p:sp>
      <p:pic>
        <p:nvPicPr>
          <p:cNvPr id="3" name="Picture 2" descr="A close up of a speaker&#10;&#10;Description automatically generated">
            <a:extLst>
              <a:ext uri="{FF2B5EF4-FFF2-40B4-BE49-F238E27FC236}">
                <a16:creationId xmlns:a16="http://schemas.microsoft.com/office/drawing/2014/main" id="{E6A75400-AAEA-4420-A9ED-5535A95DA973}"/>
              </a:ext>
            </a:extLst>
          </p:cNvPr>
          <p:cNvPicPr>
            <a:picLocks noChangeAspect="1"/>
          </p:cNvPicPr>
          <p:nvPr/>
        </p:nvPicPr>
        <p:blipFill>
          <a:blip r:embed="rId3"/>
          <a:stretch>
            <a:fillRect/>
          </a:stretch>
        </p:blipFill>
        <p:spPr>
          <a:xfrm>
            <a:off x="2085719" y="2330244"/>
            <a:ext cx="2926433" cy="2926433"/>
          </a:xfrm>
          <a:prstGeom prst="rect">
            <a:avLst/>
          </a:prstGeom>
        </p:spPr>
      </p:pic>
      <p:pic>
        <p:nvPicPr>
          <p:cNvPr id="8" name="Picture 7" descr="A close up of a speaker&#10;&#10;Description automatically generated">
            <a:extLst>
              <a:ext uri="{FF2B5EF4-FFF2-40B4-BE49-F238E27FC236}">
                <a16:creationId xmlns:a16="http://schemas.microsoft.com/office/drawing/2014/main" id="{294D4707-0E4A-4818-8DC7-0494E5810E64}"/>
              </a:ext>
            </a:extLst>
          </p:cNvPr>
          <p:cNvPicPr>
            <a:picLocks noChangeAspect="1"/>
          </p:cNvPicPr>
          <p:nvPr/>
        </p:nvPicPr>
        <p:blipFill>
          <a:blip r:embed="rId4"/>
          <a:stretch>
            <a:fillRect/>
          </a:stretch>
        </p:blipFill>
        <p:spPr>
          <a:xfrm>
            <a:off x="5472102" y="2330244"/>
            <a:ext cx="2926433" cy="2926433"/>
          </a:xfrm>
          <a:prstGeom prst="rect">
            <a:avLst/>
          </a:prstGeom>
        </p:spPr>
      </p:pic>
      <p:pic>
        <p:nvPicPr>
          <p:cNvPr id="11" name="Picture 10">
            <a:extLst>
              <a:ext uri="{FF2B5EF4-FFF2-40B4-BE49-F238E27FC236}">
                <a16:creationId xmlns:a16="http://schemas.microsoft.com/office/drawing/2014/main" id="{6B8296B8-D0E2-4D62-AE53-3FB0791370AE}"/>
              </a:ext>
            </a:extLst>
          </p:cNvPr>
          <p:cNvPicPr>
            <a:picLocks noChangeAspect="1"/>
          </p:cNvPicPr>
          <p:nvPr/>
        </p:nvPicPr>
        <p:blipFill>
          <a:blip r:embed="rId5"/>
          <a:stretch>
            <a:fillRect/>
          </a:stretch>
        </p:blipFill>
        <p:spPr>
          <a:xfrm>
            <a:off x="8864016" y="2330597"/>
            <a:ext cx="2926080" cy="2926080"/>
          </a:xfrm>
          <a:prstGeom prst="rect">
            <a:avLst/>
          </a:prstGeom>
        </p:spPr>
      </p:pic>
      <p:pic>
        <p:nvPicPr>
          <p:cNvPr id="15" name="Picture 14" descr="A picture containing pan&#10;&#10;Description automatically generated">
            <a:extLst>
              <a:ext uri="{FF2B5EF4-FFF2-40B4-BE49-F238E27FC236}">
                <a16:creationId xmlns:a16="http://schemas.microsoft.com/office/drawing/2014/main" id="{F8D7330C-7D64-4E31-B675-7C35BDE676CF}"/>
              </a:ext>
            </a:extLst>
          </p:cNvPr>
          <p:cNvPicPr>
            <a:picLocks noChangeAspect="1"/>
          </p:cNvPicPr>
          <p:nvPr/>
        </p:nvPicPr>
        <p:blipFill>
          <a:blip r:embed="rId6"/>
          <a:stretch>
            <a:fillRect/>
          </a:stretch>
        </p:blipFill>
        <p:spPr>
          <a:xfrm>
            <a:off x="620113" y="3140997"/>
            <a:ext cx="1000125" cy="1304925"/>
          </a:xfrm>
          <a:prstGeom prst="rect">
            <a:avLst/>
          </a:prstGeom>
        </p:spPr>
      </p:pic>
      <p:sp>
        <p:nvSpPr>
          <p:cNvPr id="23" name="Rectangle 22">
            <a:extLst>
              <a:ext uri="{FF2B5EF4-FFF2-40B4-BE49-F238E27FC236}">
                <a16:creationId xmlns:a16="http://schemas.microsoft.com/office/drawing/2014/main" id="{FB2EEB6C-72DF-48E6-A0A1-FB3D4AF79213}"/>
              </a:ext>
            </a:extLst>
          </p:cNvPr>
          <p:cNvSpPr/>
          <p:nvPr/>
        </p:nvSpPr>
        <p:spPr>
          <a:xfrm>
            <a:off x="-216886" y="4445922"/>
            <a:ext cx="2674121"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Template</a:t>
            </a:r>
          </a:p>
        </p:txBody>
      </p:sp>
      <p:cxnSp>
        <p:nvCxnSpPr>
          <p:cNvPr id="24" name="Straight Arrow Connector 23">
            <a:extLst>
              <a:ext uri="{FF2B5EF4-FFF2-40B4-BE49-F238E27FC236}">
                <a16:creationId xmlns:a16="http://schemas.microsoft.com/office/drawing/2014/main" id="{52BDB0FC-1913-43B4-B017-262C6BE5B2A2}"/>
              </a:ext>
            </a:extLst>
          </p:cNvPr>
          <p:cNvCxnSpPr>
            <a:cxnSpLocks/>
          </p:cNvCxnSpPr>
          <p:nvPr/>
        </p:nvCxnSpPr>
        <p:spPr>
          <a:xfrm flipV="1">
            <a:off x="1732547" y="3272590"/>
            <a:ext cx="2165686" cy="35613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2EB57D62-28B9-469B-9DEE-1ED4954183C2}"/>
              </a:ext>
            </a:extLst>
          </p:cNvPr>
          <p:cNvSpPr/>
          <p:nvPr/>
        </p:nvSpPr>
        <p:spPr>
          <a:xfrm>
            <a:off x="2211874" y="5256677"/>
            <a:ext cx="2674121"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Original source image: 1 ft away</a:t>
            </a:r>
          </a:p>
          <a:p>
            <a:pPr algn="ctr"/>
            <a:r>
              <a:rPr lang="en-US" sz="1600" dirty="0">
                <a:solidFill>
                  <a:schemeClr val="tx1"/>
                </a:solidFill>
                <a:latin typeface="Arial" panose="020B0604020202020204" pitchFamily="34" charset="0"/>
                <a:cs typeface="Arial" panose="020B0604020202020204" pitchFamily="34" charset="0"/>
              </a:rPr>
              <a:t>&gt;90% Accuracy</a:t>
            </a:r>
          </a:p>
        </p:txBody>
      </p:sp>
      <p:sp>
        <p:nvSpPr>
          <p:cNvPr id="26" name="Rectangle 25">
            <a:extLst>
              <a:ext uri="{FF2B5EF4-FFF2-40B4-BE49-F238E27FC236}">
                <a16:creationId xmlns:a16="http://schemas.microsoft.com/office/drawing/2014/main" id="{915F24F7-4155-4E85-BA45-D8C92AFB3A1A}"/>
              </a:ext>
            </a:extLst>
          </p:cNvPr>
          <p:cNvSpPr/>
          <p:nvPr/>
        </p:nvSpPr>
        <p:spPr>
          <a:xfrm>
            <a:off x="5598257" y="5256677"/>
            <a:ext cx="2674121"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2ft away</a:t>
            </a:r>
          </a:p>
          <a:p>
            <a:pPr algn="ctr"/>
            <a:r>
              <a:rPr lang="en-US" sz="1600" dirty="0">
                <a:solidFill>
                  <a:schemeClr val="tx1"/>
                </a:solidFill>
                <a:latin typeface="Arial" panose="020B0604020202020204" pitchFamily="34" charset="0"/>
                <a:cs typeface="Arial" panose="020B0604020202020204" pitchFamily="34" charset="0"/>
              </a:rPr>
              <a:t>&gt;90% Accuracy</a:t>
            </a:r>
          </a:p>
        </p:txBody>
      </p:sp>
      <p:sp>
        <p:nvSpPr>
          <p:cNvPr id="27" name="Rectangle 26">
            <a:extLst>
              <a:ext uri="{FF2B5EF4-FFF2-40B4-BE49-F238E27FC236}">
                <a16:creationId xmlns:a16="http://schemas.microsoft.com/office/drawing/2014/main" id="{3159BBBF-C581-4183-A4FD-1C1EA0554F9B}"/>
              </a:ext>
            </a:extLst>
          </p:cNvPr>
          <p:cNvSpPr/>
          <p:nvPr/>
        </p:nvSpPr>
        <p:spPr>
          <a:xfrm>
            <a:off x="8984640" y="5259158"/>
            <a:ext cx="2674121"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3ft away</a:t>
            </a:r>
          </a:p>
          <a:p>
            <a:pPr algn="ctr"/>
            <a:r>
              <a:rPr lang="en-US" sz="1600" dirty="0">
                <a:solidFill>
                  <a:schemeClr val="tx1"/>
                </a:solidFill>
                <a:latin typeface="Arial" panose="020B0604020202020204" pitchFamily="34" charset="0"/>
                <a:cs typeface="Arial" panose="020B0604020202020204" pitchFamily="34" charset="0"/>
              </a:rPr>
              <a:t>&lt;20% Accuracy</a:t>
            </a:r>
          </a:p>
        </p:txBody>
      </p:sp>
    </p:spTree>
    <p:extLst>
      <p:ext uri="{BB962C8B-B14F-4D97-AF65-F5344CB8AC3E}">
        <p14:creationId xmlns:p14="http://schemas.microsoft.com/office/powerpoint/2010/main" val="3617370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latin typeface="Arial" panose="020B0604020202020204" pitchFamily="34" charset="0"/>
                <a:cs typeface="Arial" panose="020B0604020202020204" pitchFamily="34" charset="0"/>
              </a:rPr>
              <a:t>26</a:t>
            </a:fld>
            <a:endParaRPr lang="en-US">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10549578"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Camera Distance Variations</a:t>
            </a:r>
          </a:p>
        </p:txBody>
      </p:sp>
      <p:sp>
        <p:nvSpPr>
          <p:cNvPr id="6" name="Content Placeholder 2">
            <a:extLst>
              <a:ext uri="{FF2B5EF4-FFF2-40B4-BE49-F238E27FC236}">
                <a16:creationId xmlns:a16="http://schemas.microsoft.com/office/drawing/2014/main" id="{34AC2DE3-EA40-6F46-872A-EC39881F0CE8}"/>
              </a:ext>
            </a:extLst>
          </p:cNvPr>
          <p:cNvSpPr>
            <a:spLocks noGrp="1"/>
          </p:cNvSpPr>
          <p:nvPr>
            <p:ph idx="1"/>
          </p:nvPr>
        </p:nvSpPr>
        <p:spPr>
          <a:xfrm>
            <a:off x="894844" y="929736"/>
            <a:ext cx="11073276" cy="1117549"/>
          </a:xfrm>
        </p:spPr>
        <p:txBody>
          <a:bodyPr>
            <a:noAutofit/>
          </a:bodyPr>
          <a:lstStyle/>
          <a:p>
            <a:pPr marL="0" indent="0">
              <a:buNone/>
            </a:pPr>
            <a:r>
              <a:rPr lang="en-US" sz="2400" b="1" dirty="0">
                <a:latin typeface="Arial" panose="020B0604020202020204" pitchFamily="34" charset="0"/>
                <a:cs typeface="Arial" panose="020B0604020202020204" pitchFamily="34" charset="0"/>
              </a:rPr>
              <a:t>Recommendation</a:t>
            </a:r>
          </a:p>
          <a:p>
            <a:r>
              <a:rPr lang="en-US" sz="2000" dirty="0">
                <a:latin typeface="Arial" panose="020B0604020202020204" pitchFamily="34" charset="0"/>
                <a:cs typeface="Arial" panose="020B0604020202020204" pitchFamily="34" charset="0"/>
              </a:rPr>
              <a:t>Select new templates for images at distances more than 1.25 times of original distance</a:t>
            </a:r>
          </a:p>
          <a:p>
            <a:r>
              <a:rPr lang="en-US" sz="2000" dirty="0">
                <a:latin typeface="Arial" panose="020B0604020202020204" pitchFamily="34" charset="0"/>
                <a:cs typeface="Arial" panose="020B0604020202020204" pitchFamily="34" charset="0"/>
              </a:rPr>
              <a:t>Alternatively, the user can adjust the </a:t>
            </a:r>
            <a:r>
              <a:rPr lang="en-US" sz="2000" b="1" dirty="0">
                <a:latin typeface="Arial" panose="020B0604020202020204" pitchFamily="34" charset="0"/>
                <a:cs typeface="Arial" panose="020B0604020202020204" pitchFamily="34" charset="0"/>
              </a:rPr>
              <a:t>scaling</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threshold</a:t>
            </a:r>
            <a:r>
              <a:rPr lang="en-US" sz="2000" dirty="0">
                <a:latin typeface="Arial" panose="020B0604020202020204" pitchFamily="34" charset="0"/>
                <a:cs typeface="Arial" panose="020B0604020202020204" pitchFamily="34" charset="0"/>
              </a:rPr>
              <a:t> parameters to increase accuracy</a:t>
            </a:r>
          </a:p>
          <a:p>
            <a:endParaRPr lang="en-US" sz="20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12CF38D-D015-4041-8C4A-EDDED09499D4}"/>
              </a:ext>
            </a:extLst>
          </p:cNvPr>
          <p:cNvSpPr/>
          <p:nvPr/>
        </p:nvSpPr>
        <p:spPr>
          <a:xfrm>
            <a:off x="3161266" y="5182354"/>
            <a:ext cx="2674121"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Image at 2ft distance</a:t>
            </a:r>
          </a:p>
          <a:p>
            <a:pPr algn="ctr"/>
            <a:r>
              <a:rPr lang="en-US" sz="1600" dirty="0">
                <a:solidFill>
                  <a:schemeClr val="tx1"/>
                </a:solidFill>
                <a:latin typeface="Arial" panose="020B0604020202020204" pitchFamily="34" charset="0"/>
                <a:cs typeface="Arial" panose="020B0604020202020204" pitchFamily="34" charset="0"/>
              </a:rPr>
              <a:t>Accuracy &gt; 90%</a:t>
            </a:r>
          </a:p>
        </p:txBody>
      </p:sp>
      <p:sp>
        <p:nvSpPr>
          <p:cNvPr id="16" name="Rectangle 15">
            <a:extLst>
              <a:ext uri="{FF2B5EF4-FFF2-40B4-BE49-F238E27FC236}">
                <a16:creationId xmlns:a16="http://schemas.microsoft.com/office/drawing/2014/main" id="{1C2FBEED-4ABF-8F49-904B-E0AAAAF8829B}"/>
              </a:ext>
            </a:extLst>
          </p:cNvPr>
          <p:cNvSpPr/>
          <p:nvPr/>
        </p:nvSpPr>
        <p:spPr>
          <a:xfrm>
            <a:off x="8896582" y="5286251"/>
            <a:ext cx="2674121"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Image at 3ft distance</a:t>
            </a:r>
          </a:p>
          <a:p>
            <a:pPr algn="ctr"/>
            <a:r>
              <a:rPr lang="en-US" sz="1600" dirty="0">
                <a:solidFill>
                  <a:schemeClr val="tx1"/>
                </a:solidFill>
                <a:latin typeface="Arial" panose="020B0604020202020204" pitchFamily="34" charset="0"/>
                <a:cs typeface="Arial" panose="020B0604020202020204" pitchFamily="34" charset="0"/>
              </a:rPr>
              <a:t>Accuracy &gt; 90%</a:t>
            </a:r>
          </a:p>
        </p:txBody>
      </p:sp>
      <p:sp>
        <p:nvSpPr>
          <p:cNvPr id="19" name="Rectangle 18">
            <a:extLst>
              <a:ext uri="{FF2B5EF4-FFF2-40B4-BE49-F238E27FC236}">
                <a16:creationId xmlns:a16="http://schemas.microsoft.com/office/drawing/2014/main" id="{414E202E-1FBD-2940-847D-06F19C0228E1}"/>
              </a:ext>
            </a:extLst>
          </p:cNvPr>
          <p:cNvSpPr/>
          <p:nvPr/>
        </p:nvSpPr>
        <p:spPr>
          <a:xfrm>
            <a:off x="401354" y="4072104"/>
            <a:ext cx="2388959" cy="581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Template selected from image at 2ft distance</a:t>
            </a:r>
          </a:p>
        </p:txBody>
      </p:sp>
      <p:sp>
        <p:nvSpPr>
          <p:cNvPr id="24" name="Rectangle 23">
            <a:extLst>
              <a:ext uri="{FF2B5EF4-FFF2-40B4-BE49-F238E27FC236}">
                <a16:creationId xmlns:a16="http://schemas.microsoft.com/office/drawing/2014/main" id="{C41CBB6B-EE25-A844-BDE4-7A0BB5472AF4}"/>
              </a:ext>
            </a:extLst>
          </p:cNvPr>
          <p:cNvSpPr/>
          <p:nvPr/>
        </p:nvSpPr>
        <p:spPr>
          <a:xfrm>
            <a:off x="6062886" y="4180864"/>
            <a:ext cx="2418579" cy="47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Template selected from image at 3ft distance</a:t>
            </a:r>
            <a:endParaRPr lang="en-US" sz="1600" dirty="0">
              <a:solidFill>
                <a:srgbClr val="FF0000"/>
              </a:solidFill>
              <a:latin typeface="Arial" panose="020B0604020202020204" pitchFamily="34" charset="0"/>
              <a:cs typeface="Arial" panose="020B0604020202020204" pitchFamily="34" charset="0"/>
            </a:endParaRPr>
          </a:p>
        </p:txBody>
      </p:sp>
      <p:pic>
        <p:nvPicPr>
          <p:cNvPr id="3" name="Picture 2" descr="A close up of a speaker&#10;&#10;Description automatically generated">
            <a:extLst>
              <a:ext uri="{FF2B5EF4-FFF2-40B4-BE49-F238E27FC236}">
                <a16:creationId xmlns:a16="http://schemas.microsoft.com/office/drawing/2014/main" id="{BEB817F6-5A11-4681-BABB-AE68C841C120}"/>
              </a:ext>
            </a:extLst>
          </p:cNvPr>
          <p:cNvPicPr>
            <a:picLocks noChangeAspect="1"/>
          </p:cNvPicPr>
          <p:nvPr/>
        </p:nvPicPr>
        <p:blipFill>
          <a:blip r:embed="rId3"/>
          <a:stretch>
            <a:fillRect/>
          </a:stretch>
        </p:blipFill>
        <p:spPr>
          <a:xfrm>
            <a:off x="3032646" y="2210910"/>
            <a:ext cx="2922069" cy="2922069"/>
          </a:xfrm>
          <a:prstGeom prst="rect">
            <a:avLst/>
          </a:prstGeom>
        </p:spPr>
      </p:pic>
      <p:pic>
        <p:nvPicPr>
          <p:cNvPr id="8" name="Picture 7" descr="A picture containing speaker&#10;&#10;Description automatically generated">
            <a:extLst>
              <a:ext uri="{FF2B5EF4-FFF2-40B4-BE49-F238E27FC236}">
                <a16:creationId xmlns:a16="http://schemas.microsoft.com/office/drawing/2014/main" id="{267EF4FA-A00B-402A-AAFD-9BB513EA476A}"/>
              </a:ext>
            </a:extLst>
          </p:cNvPr>
          <p:cNvPicPr>
            <a:picLocks noChangeAspect="1"/>
          </p:cNvPicPr>
          <p:nvPr/>
        </p:nvPicPr>
        <p:blipFill>
          <a:blip r:embed="rId4"/>
          <a:stretch>
            <a:fillRect/>
          </a:stretch>
        </p:blipFill>
        <p:spPr>
          <a:xfrm>
            <a:off x="8772609" y="2210501"/>
            <a:ext cx="2922069" cy="2922069"/>
          </a:xfrm>
          <a:prstGeom prst="rect">
            <a:avLst/>
          </a:prstGeom>
        </p:spPr>
      </p:pic>
      <p:pic>
        <p:nvPicPr>
          <p:cNvPr id="11" name="Picture 10" descr="A picture containing sitting, table, speaker, bowl&#10;&#10;Description automatically generated">
            <a:extLst>
              <a:ext uri="{FF2B5EF4-FFF2-40B4-BE49-F238E27FC236}">
                <a16:creationId xmlns:a16="http://schemas.microsoft.com/office/drawing/2014/main" id="{BDDBC66A-6523-4A2D-A50D-1E21D958AA04}"/>
              </a:ext>
            </a:extLst>
          </p:cNvPr>
          <p:cNvPicPr>
            <a:picLocks noChangeAspect="1"/>
          </p:cNvPicPr>
          <p:nvPr/>
        </p:nvPicPr>
        <p:blipFill>
          <a:blip r:embed="rId5"/>
          <a:stretch>
            <a:fillRect/>
          </a:stretch>
        </p:blipFill>
        <p:spPr>
          <a:xfrm>
            <a:off x="1019572" y="2839467"/>
            <a:ext cx="1152525" cy="1171575"/>
          </a:xfrm>
          <a:prstGeom prst="rect">
            <a:avLst/>
          </a:prstGeom>
        </p:spPr>
      </p:pic>
      <p:cxnSp>
        <p:nvCxnSpPr>
          <p:cNvPr id="25" name="Straight Arrow Connector 24">
            <a:extLst>
              <a:ext uri="{FF2B5EF4-FFF2-40B4-BE49-F238E27FC236}">
                <a16:creationId xmlns:a16="http://schemas.microsoft.com/office/drawing/2014/main" id="{A286E33A-9540-B447-AFE9-1FDD3109C7AA}"/>
              </a:ext>
            </a:extLst>
          </p:cNvPr>
          <p:cNvCxnSpPr>
            <a:cxnSpLocks/>
          </p:cNvCxnSpPr>
          <p:nvPr/>
        </p:nvCxnSpPr>
        <p:spPr>
          <a:xfrm flipV="1">
            <a:off x="2172097" y="3425254"/>
            <a:ext cx="2321583"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C64A3BBF-80AE-450D-B753-6FF483019BB9}"/>
              </a:ext>
            </a:extLst>
          </p:cNvPr>
          <p:cNvPicPr>
            <a:picLocks noChangeAspect="1"/>
          </p:cNvPicPr>
          <p:nvPr/>
        </p:nvPicPr>
        <p:blipFill rotWithShape="1">
          <a:blip r:embed="rId6"/>
          <a:srcRect l="7114" r="9319" b="1376"/>
          <a:stretch/>
        </p:blipFill>
        <p:spPr>
          <a:xfrm>
            <a:off x="6468177" y="2856323"/>
            <a:ext cx="994959" cy="1324542"/>
          </a:xfrm>
          <a:prstGeom prst="rect">
            <a:avLst/>
          </a:prstGeom>
        </p:spPr>
      </p:pic>
      <p:cxnSp>
        <p:nvCxnSpPr>
          <p:cNvPr id="28" name="Straight Arrow Connector 27">
            <a:extLst>
              <a:ext uri="{FF2B5EF4-FFF2-40B4-BE49-F238E27FC236}">
                <a16:creationId xmlns:a16="http://schemas.microsoft.com/office/drawing/2014/main" id="{2CD7E30F-EF05-42DF-8992-77C29B655B50}"/>
              </a:ext>
            </a:extLst>
          </p:cNvPr>
          <p:cNvCxnSpPr>
            <a:cxnSpLocks/>
          </p:cNvCxnSpPr>
          <p:nvPr/>
        </p:nvCxnSpPr>
        <p:spPr>
          <a:xfrm>
            <a:off x="7518887" y="3290548"/>
            <a:ext cx="2762143" cy="22804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94151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latin typeface="Arial" panose="020B0604020202020204" pitchFamily="34" charset="0"/>
                <a:cs typeface="Arial" panose="020B0604020202020204" pitchFamily="34" charset="0"/>
              </a:rPr>
              <a:t>27</a:t>
            </a:fld>
            <a:endParaRPr lang="en-US">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10549578"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Lighting &amp; Visual Obstructions</a:t>
            </a:r>
          </a:p>
        </p:txBody>
      </p:sp>
      <p:sp>
        <p:nvSpPr>
          <p:cNvPr id="6" name="Content Placeholder 2">
            <a:extLst>
              <a:ext uri="{FF2B5EF4-FFF2-40B4-BE49-F238E27FC236}">
                <a16:creationId xmlns:a16="http://schemas.microsoft.com/office/drawing/2014/main" id="{34AC2DE3-EA40-6F46-872A-EC39881F0CE8}"/>
              </a:ext>
            </a:extLst>
          </p:cNvPr>
          <p:cNvSpPr>
            <a:spLocks noGrp="1"/>
          </p:cNvSpPr>
          <p:nvPr>
            <p:ph idx="1"/>
          </p:nvPr>
        </p:nvSpPr>
        <p:spPr>
          <a:xfrm>
            <a:off x="894844" y="929736"/>
            <a:ext cx="10895252" cy="1117549"/>
          </a:xfrm>
        </p:spPr>
        <p:txBody>
          <a:bodyPr>
            <a:noAutofit/>
          </a:bodyPr>
          <a:lstStyle/>
          <a:p>
            <a:pPr marL="0" indent="0">
              <a:buNone/>
            </a:pPr>
            <a:r>
              <a:rPr lang="en-US" sz="2400" b="1" dirty="0">
                <a:latin typeface="Arial" panose="020B0604020202020204" pitchFamily="34" charset="0"/>
                <a:cs typeface="Arial" panose="020B0604020202020204" pitchFamily="34" charset="0"/>
              </a:rPr>
              <a:t>Limitation</a:t>
            </a:r>
          </a:p>
          <a:p>
            <a:r>
              <a:rPr lang="en-US" sz="2000" dirty="0">
                <a:latin typeface="Arial" panose="020B0604020202020204" pitchFamily="34" charset="0"/>
                <a:ea typeface="Tahoma" panose="020B0604030504040204" pitchFamily="34" charset="0"/>
                <a:cs typeface="Arial" panose="020B0604020202020204" pitchFamily="34" charset="0"/>
              </a:rPr>
              <a:t>Strong light reflections / illuminations and obstructions can result in poor accuracy</a:t>
            </a:r>
          </a:p>
          <a:p>
            <a:endParaRPr lang="en-US" sz="2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6388EA4A-689D-7F4D-8D0C-24AC7BB3A4B0}"/>
              </a:ext>
            </a:extLst>
          </p:cNvPr>
          <p:cNvSpPr/>
          <p:nvPr/>
        </p:nvSpPr>
        <p:spPr>
          <a:xfrm>
            <a:off x="5553075" y="2736871"/>
            <a:ext cx="2408462"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Light reflection ceased detection of objects</a:t>
            </a:r>
          </a:p>
        </p:txBody>
      </p:sp>
      <p:pic>
        <p:nvPicPr>
          <p:cNvPr id="20" name="Picture 19" descr="A picture containing indoor, table, sitting, luggage&#10;&#10;Description automatically generated">
            <a:extLst>
              <a:ext uri="{FF2B5EF4-FFF2-40B4-BE49-F238E27FC236}">
                <a16:creationId xmlns:a16="http://schemas.microsoft.com/office/drawing/2014/main" id="{1ABB875D-D9A5-4E42-A4F8-85BC035EF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188" y="1875682"/>
            <a:ext cx="2408462" cy="3211282"/>
          </a:xfrm>
          <a:prstGeom prst="rect">
            <a:avLst/>
          </a:prstGeom>
        </p:spPr>
      </p:pic>
      <p:cxnSp>
        <p:nvCxnSpPr>
          <p:cNvPr id="21" name="Straight Arrow Connector 20">
            <a:extLst>
              <a:ext uri="{FF2B5EF4-FFF2-40B4-BE49-F238E27FC236}">
                <a16:creationId xmlns:a16="http://schemas.microsoft.com/office/drawing/2014/main" id="{A67DDCD9-F10D-7140-8F5A-A9DD5B94F3CD}"/>
              </a:ext>
            </a:extLst>
          </p:cNvPr>
          <p:cNvCxnSpPr>
            <a:cxnSpLocks/>
          </p:cNvCxnSpPr>
          <p:nvPr/>
        </p:nvCxnSpPr>
        <p:spPr>
          <a:xfrm flipH="1">
            <a:off x="2824120" y="2959391"/>
            <a:ext cx="2825567" cy="1479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CADD851C-468F-2C46-B703-4C912DD67581}"/>
              </a:ext>
            </a:extLst>
          </p:cNvPr>
          <p:cNvCxnSpPr>
            <a:cxnSpLocks/>
          </p:cNvCxnSpPr>
          <p:nvPr/>
        </p:nvCxnSpPr>
        <p:spPr>
          <a:xfrm flipH="1" flipV="1">
            <a:off x="3309642" y="2419166"/>
            <a:ext cx="2340046" cy="540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87E24060-FD5A-9B4A-A14D-1A0F4E3EBADD}"/>
              </a:ext>
            </a:extLst>
          </p:cNvPr>
          <p:cNvCxnSpPr>
            <a:cxnSpLocks/>
          </p:cNvCxnSpPr>
          <p:nvPr/>
        </p:nvCxnSpPr>
        <p:spPr>
          <a:xfrm flipH="1">
            <a:off x="3039835" y="2959389"/>
            <a:ext cx="2609852" cy="9392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Picture 23" descr="A picture containing indoor, table, sitting, luggage&#10;&#10;Description automatically generated">
            <a:extLst>
              <a:ext uri="{FF2B5EF4-FFF2-40B4-BE49-F238E27FC236}">
                <a16:creationId xmlns:a16="http://schemas.microsoft.com/office/drawing/2014/main" id="{D4944F8E-8028-404A-AB1E-66481F69C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327" y="2001944"/>
            <a:ext cx="2408461" cy="3211281"/>
          </a:xfrm>
          <a:prstGeom prst="rect">
            <a:avLst/>
          </a:prstGeom>
        </p:spPr>
      </p:pic>
      <p:cxnSp>
        <p:nvCxnSpPr>
          <p:cNvPr id="25" name="Straight Arrow Connector 24">
            <a:extLst>
              <a:ext uri="{FF2B5EF4-FFF2-40B4-BE49-F238E27FC236}">
                <a16:creationId xmlns:a16="http://schemas.microsoft.com/office/drawing/2014/main" id="{6681D144-4CF4-154D-8552-EA1A396D2D85}"/>
              </a:ext>
            </a:extLst>
          </p:cNvPr>
          <p:cNvCxnSpPr>
            <a:cxnSpLocks/>
          </p:cNvCxnSpPr>
          <p:nvPr/>
        </p:nvCxnSpPr>
        <p:spPr>
          <a:xfrm flipV="1">
            <a:off x="6909705" y="2307130"/>
            <a:ext cx="2242460" cy="20103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A90B84B5-140A-CF4E-B817-F8E1953D0D09}"/>
              </a:ext>
            </a:extLst>
          </p:cNvPr>
          <p:cNvCxnSpPr>
            <a:cxnSpLocks/>
          </p:cNvCxnSpPr>
          <p:nvPr/>
        </p:nvCxnSpPr>
        <p:spPr>
          <a:xfrm flipV="1">
            <a:off x="6909706" y="2736871"/>
            <a:ext cx="3517106" cy="15901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FCD610EC-894F-BD48-902E-B56A9A688D8B}"/>
              </a:ext>
            </a:extLst>
          </p:cNvPr>
          <p:cNvCxnSpPr>
            <a:cxnSpLocks/>
          </p:cNvCxnSpPr>
          <p:nvPr/>
        </p:nvCxnSpPr>
        <p:spPr>
          <a:xfrm flipV="1">
            <a:off x="6909706" y="4037926"/>
            <a:ext cx="2703632" cy="2890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DA255E06-9438-6746-B999-3A65DE275458}"/>
              </a:ext>
            </a:extLst>
          </p:cNvPr>
          <p:cNvSpPr/>
          <p:nvPr/>
        </p:nvSpPr>
        <p:spPr>
          <a:xfrm>
            <a:off x="4575405" y="4150327"/>
            <a:ext cx="2408462" cy="471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Labels hid features that match with template</a:t>
            </a:r>
          </a:p>
        </p:txBody>
      </p:sp>
      <p:cxnSp>
        <p:nvCxnSpPr>
          <p:cNvPr id="29" name="Straight Arrow Connector 28">
            <a:extLst>
              <a:ext uri="{FF2B5EF4-FFF2-40B4-BE49-F238E27FC236}">
                <a16:creationId xmlns:a16="http://schemas.microsoft.com/office/drawing/2014/main" id="{980BD345-DEC2-7444-81D6-C6476C030883}"/>
              </a:ext>
            </a:extLst>
          </p:cNvPr>
          <p:cNvCxnSpPr>
            <a:cxnSpLocks/>
          </p:cNvCxnSpPr>
          <p:nvPr/>
        </p:nvCxnSpPr>
        <p:spPr>
          <a:xfrm flipV="1">
            <a:off x="6921469" y="2419166"/>
            <a:ext cx="3505343" cy="18983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C430BAA5-0540-E54D-AB0F-838A0141F1C1}"/>
              </a:ext>
            </a:extLst>
          </p:cNvPr>
          <p:cNvCxnSpPr>
            <a:cxnSpLocks/>
          </p:cNvCxnSpPr>
          <p:nvPr/>
        </p:nvCxnSpPr>
        <p:spPr>
          <a:xfrm flipV="1">
            <a:off x="6909704" y="3208629"/>
            <a:ext cx="3517108" cy="11088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Content Placeholder 2">
            <a:extLst>
              <a:ext uri="{FF2B5EF4-FFF2-40B4-BE49-F238E27FC236}">
                <a16:creationId xmlns:a16="http://schemas.microsoft.com/office/drawing/2014/main" id="{8C904777-0689-7C42-A7F3-96C9943CFDF9}"/>
              </a:ext>
            </a:extLst>
          </p:cNvPr>
          <p:cNvSpPr txBox="1">
            <a:spLocks/>
          </p:cNvSpPr>
          <p:nvPr/>
        </p:nvSpPr>
        <p:spPr>
          <a:xfrm>
            <a:off x="1867468" y="5433877"/>
            <a:ext cx="9779676" cy="654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latin typeface="Arial" panose="020B0604020202020204" pitchFamily="34" charset="0"/>
                <a:cs typeface="Arial" panose="020B0604020202020204" pitchFamily="34" charset="0"/>
              </a:rPr>
              <a:t>Recommendation - </a:t>
            </a:r>
            <a:r>
              <a:rPr lang="en-US" sz="2000" dirty="0">
                <a:latin typeface="Arial" panose="020B0604020202020204" pitchFamily="34" charset="0"/>
                <a:cs typeface="Arial" panose="020B0604020202020204" pitchFamily="34" charset="0"/>
              </a:rPr>
              <a:t>Retake images without light reflection and obstructions</a:t>
            </a:r>
          </a:p>
        </p:txBody>
      </p:sp>
    </p:spTree>
    <p:extLst>
      <p:ext uri="{BB962C8B-B14F-4D97-AF65-F5344CB8AC3E}">
        <p14:creationId xmlns:p14="http://schemas.microsoft.com/office/powerpoint/2010/main" val="4138566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28</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4156710" y="2518126"/>
            <a:ext cx="3878580" cy="449518"/>
          </a:xfrm>
        </p:spPr>
        <p:txBody>
          <a:bodyPr>
            <a:noAutofit/>
          </a:bodyPr>
          <a:lstStyle/>
          <a:p>
            <a:r>
              <a:rPr lang="en-US" sz="4000" b="1" dirty="0">
                <a:latin typeface="Arial" panose="020B0604020202020204" pitchFamily="34" charset="0"/>
                <a:ea typeface="Tahoma" panose="020B0604030504040204" pitchFamily="34" charset="0"/>
                <a:cs typeface="Arial" panose="020B0604020202020204" pitchFamily="34" charset="0"/>
              </a:rPr>
              <a:t>Future Scope</a:t>
            </a:r>
          </a:p>
        </p:txBody>
      </p:sp>
    </p:spTree>
    <p:extLst>
      <p:ext uri="{BB962C8B-B14F-4D97-AF65-F5344CB8AC3E}">
        <p14:creationId xmlns:p14="http://schemas.microsoft.com/office/powerpoint/2010/main" val="3319348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52E63-9A43-4639-A381-260C658068CE}"/>
              </a:ext>
            </a:extLst>
          </p:cNvPr>
          <p:cNvSpPr>
            <a:spLocks noGrp="1"/>
          </p:cNvSpPr>
          <p:nvPr>
            <p:ph type="sldNum" sz="quarter" idx="12"/>
          </p:nvPr>
        </p:nvSpPr>
        <p:spPr/>
        <p:txBody>
          <a:bodyPr/>
          <a:lstStyle/>
          <a:p>
            <a:fld id="{C0DF9C1F-DB74-1E4B-8839-30A600129FD3}" type="slidenum">
              <a:rPr lang="en-US" smtClean="0"/>
              <a:t>29</a:t>
            </a:fld>
            <a:endParaRPr lang="en-US"/>
          </a:p>
        </p:txBody>
      </p:sp>
      <p:sp>
        <p:nvSpPr>
          <p:cNvPr id="5" name="Title 1">
            <a:extLst>
              <a:ext uri="{FF2B5EF4-FFF2-40B4-BE49-F238E27FC236}">
                <a16:creationId xmlns:a16="http://schemas.microsoft.com/office/drawing/2014/main" id="{77F86216-975F-4D1A-8ECD-14F9A2051031}"/>
              </a:ext>
            </a:extLst>
          </p:cNvPr>
          <p:cNvSpPr txBox="1">
            <a:spLocks/>
          </p:cNvSpPr>
          <p:nvPr/>
        </p:nvSpPr>
        <p:spPr>
          <a:xfrm>
            <a:off x="838199" y="365130"/>
            <a:ext cx="6015527" cy="4495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panose="020B0604020202020204" pitchFamily="34" charset="0"/>
                <a:ea typeface="Tahoma" panose="020B0604030504040204" pitchFamily="34" charset="0"/>
                <a:cs typeface="Arial" panose="020B0604020202020204" pitchFamily="34" charset="0"/>
              </a:rPr>
              <a:t>Future Scope</a:t>
            </a:r>
          </a:p>
        </p:txBody>
      </p:sp>
      <p:sp>
        <p:nvSpPr>
          <p:cNvPr id="7" name="TextBox 6">
            <a:extLst>
              <a:ext uri="{FF2B5EF4-FFF2-40B4-BE49-F238E27FC236}">
                <a16:creationId xmlns:a16="http://schemas.microsoft.com/office/drawing/2014/main" id="{70A8FB51-66C4-4174-BBBD-F7FF692D2F4C}"/>
              </a:ext>
            </a:extLst>
          </p:cNvPr>
          <p:cNvSpPr txBox="1"/>
          <p:nvPr/>
        </p:nvSpPr>
        <p:spPr>
          <a:xfrm>
            <a:off x="838200" y="1071579"/>
            <a:ext cx="8207478" cy="1384995"/>
          </a:xfrm>
          <a:prstGeom prst="rect">
            <a:avLst/>
          </a:prstGeom>
          <a:noFill/>
        </p:spPr>
        <p:txBody>
          <a:bodyPr wrap="square" rtlCol="0">
            <a:spAutoFit/>
          </a:bodyPr>
          <a:lstStyle/>
          <a:p>
            <a:pPr marL="342900" indent="-342900">
              <a:buFont typeface="Arial" panose="020B0604020202020204" pitchFamily="34" charset="0"/>
              <a:buChar char="•"/>
            </a:pPr>
            <a:r>
              <a:rPr lang="en-CA" sz="2400" b="1" dirty="0">
                <a:latin typeface="Arial" panose="020B0604020202020204" pitchFamily="34" charset="0"/>
                <a:cs typeface="Arial" panose="020B0604020202020204" pitchFamily="34" charset="0"/>
              </a:rPr>
              <a:t>Android Application</a:t>
            </a:r>
          </a:p>
          <a:p>
            <a:pPr marL="800100" lvl="1" indent="-342900">
              <a:buFont typeface="Arial" panose="020B0604020202020204" pitchFamily="34" charset="0"/>
              <a:buChar char="•"/>
            </a:pPr>
            <a:r>
              <a:rPr lang="en-CA" sz="2000" dirty="0">
                <a:latin typeface="Arial" panose="020B0604020202020204" pitchFamily="34" charset="0"/>
                <a:cs typeface="Arial" panose="020B0604020202020204" pitchFamily="34" charset="0"/>
              </a:rPr>
              <a:t>Deploy python script to a production environment to be installed on an Android device, such as the Panasonic FZ-X1</a:t>
            </a:r>
          </a:p>
          <a:p>
            <a:endParaRPr lang="en-CA"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41629DB-633C-4EB2-B093-F14B2B671195}"/>
              </a:ext>
            </a:extLst>
          </p:cNvPr>
          <p:cNvSpPr txBox="1"/>
          <p:nvPr/>
        </p:nvSpPr>
        <p:spPr>
          <a:xfrm>
            <a:off x="838200" y="2464916"/>
            <a:ext cx="6368846" cy="3293209"/>
          </a:xfrm>
          <a:prstGeom prst="rect">
            <a:avLst/>
          </a:prstGeom>
          <a:noFill/>
        </p:spPr>
        <p:txBody>
          <a:bodyPr wrap="square" rtlCol="0">
            <a:spAutoFit/>
          </a:bodyPr>
          <a:lstStyle/>
          <a:p>
            <a:pPr marL="342900" indent="-342900">
              <a:buFont typeface="Arial" panose="020B0604020202020204" pitchFamily="34" charset="0"/>
              <a:buChar char="•"/>
            </a:pPr>
            <a:r>
              <a:rPr lang="en-CA" sz="2400" b="1" dirty="0">
                <a:latin typeface="Arial" panose="020B0604020202020204" pitchFamily="34" charset="0"/>
                <a:cs typeface="Arial" panose="020B0604020202020204" pitchFamily="34" charset="0"/>
              </a:rPr>
              <a:t>ATCO 2019 Project Integration</a:t>
            </a:r>
          </a:p>
          <a:p>
            <a:pPr marL="800100" lvl="1" indent="-342900">
              <a:buFont typeface="Arial" panose="020B0604020202020204" pitchFamily="34" charset="0"/>
              <a:buChar char="•"/>
            </a:pPr>
            <a:r>
              <a:rPr lang="en-CA" sz="2000" dirty="0">
                <a:latin typeface="Arial" panose="020B0604020202020204" pitchFamily="34" charset="0"/>
                <a:cs typeface="Arial" panose="020B0604020202020204" pitchFamily="34" charset="0"/>
              </a:rPr>
              <a:t>Merge scripts from both projects to ensure captured images meet acceptable standards before applying the template matching algorithm</a:t>
            </a:r>
          </a:p>
          <a:p>
            <a:pPr marL="342900" indent="-342900">
              <a:buFont typeface="Arial" panose="020B0604020202020204" pitchFamily="34" charset="0"/>
              <a:buChar char="•"/>
            </a:pPr>
            <a:endParaRPr lang="en-CA"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CA" sz="2400" b="1" dirty="0">
                <a:latin typeface="Arial" panose="020B0604020202020204" pitchFamily="34" charset="0"/>
                <a:cs typeface="Arial" panose="020B0604020202020204" pitchFamily="34" charset="0"/>
              </a:rPr>
              <a:t>Image Database</a:t>
            </a:r>
          </a:p>
          <a:p>
            <a:pPr marL="800100" lvl="1" indent="-342900">
              <a:buFont typeface="Arial" panose="020B0604020202020204" pitchFamily="34" charset="0"/>
              <a:buChar char="•"/>
            </a:pPr>
            <a:r>
              <a:rPr lang="en-CA" sz="2000" dirty="0">
                <a:latin typeface="Arial" panose="020B0604020202020204" pitchFamily="34" charset="0"/>
                <a:cs typeface="Arial" panose="020B0604020202020204" pitchFamily="34" charset="0"/>
              </a:rPr>
              <a:t>Create an image database of inspected parts to be used for future Computer Vision projects that include supervised learning models</a:t>
            </a:r>
          </a:p>
        </p:txBody>
      </p:sp>
      <p:pic>
        <p:nvPicPr>
          <p:cNvPr id="9" name="Google Shape;126;p14">
            <a:extLst>
              <a:ext uri="{FF2B5EF4-FFF2-40B4-BE49-F238E27FC236}">
                <a16:creationId xmlns:a16="http://schemas.microsoft.com/office/drawing/2014/main" id="{827A9A3C-4386-4D3B-8EDD-9E06B8E2D960}"/>
              </a:ext>
            </a:extLst>
          </p:cNvPr>
          <p:cNvPicPr preferRelativeResize="0"/>
          <p:nvPr/>
        </p:nvPicPr>
        <p:blipFill>
          <a:blip r:embed="rId2">
            <a:alphaModFix/>
          </a:blip>
          <a:stretch>
            <a:fillRect/>
          </a:stretch>
        </p:blipFill>
        <p:spPr>
          <a:xfrm>
            <a:off x="9458632" y="136521"/>
            <a:ext cx="2474595" cy="2599125"/>
          </a:xfrm>
          <a:prstGeom prst="rect">
            <a:avLst/>
          </a:prstGeom>
          <a:noFill/>
          <a:ln>
            <a:noFill/>
          </a:ln>
        </p:spPr>
      </p:pic>
      <p:pic>
        <p:nvPicPr>
          <p:cNvPr id="10" name="Google Shape;179;p16">
            <a:extLst>
              <a:ext uri="{FF2B5EF4-FFF2-40B4-BE49-F238E27FC236}">
                <a16:creationId xmlns:a16="http://schemas.microsoft.com/office/drawing/2014/main" id="{98404CB5-BD7A-44EB-870E-4D517CB9210E}"/>
              </a:ext>
            </a:extLst>
          </p:cNvPr>
          <p:cNvPicPr preferRelativeResize="0"/>
          <p:nvPr/>
        </p:nvPicPr>
        <p:blipFill>
          <a:blip r:embed="rId3">
            <a:alphaModFix/>
          </a:blip>
          <a:stretch>
            <a:fillRect/>
          </a:stretch>
        </p:blipFill>
        <p:spPr>
          <a:xfrm>
            <a:off x="7403328" y="3047956"/>
            <a:ext cx="4529899" cy="2148797"/>
          </a:xfrm>
          <a:prstGeom prst="rect">
            <a:avLst/>
          </a:prstGeom>
          <a:noFill/>
          <a:ln>
            <a:noFill/>
          </a:ln>
        </p:spPr>
      </p:pic>
    </p:spTree>
    <p:extLst>
      <p:ext uri="{BB962C8B-B14F-4D97-AF65-F5344CB8AC3E}">
        <p14:creationId xmlns:p14="http://schemas.microsoft.com/office/powerpoint/2010/main" val="565333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3</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4141816" y="2551377"/>
            <a:ext cx="3908367" cy="449518"/>
          </a:xfrm>
        </p:spPr>
        <p:txBody>
          <a:bodyPr>
            <a:noAutofit/>
          </a:bodyPr>
          <a:lstStyle/>
          <a:p>
            <a:r>
              <a:rPr lang="en-US" sz="4000" b="1" dirty="0">
                <a:latin typeface="Arial" panose="020B0604020202020204" pitchFamily="34" charset="0"/>
                <a:ea typeface="Tahoma" panose="020B0604030504040204" pitchFamily="34" charset="0"/>
                <a:cs typeface="Arial" panose="020B0604020202020204" pitchFamily="34" charset="0"/>
              </a:rPr>
              <a:t>Introduction</a:t>
            </a:r>
          </a:p>
        </p:txBody>
      </p:sp>
    </p:spTree>
    <p:extLst>
      <p:ext uri="{BB962C8B-B14F-4D97-AF65-F5344CB8AC3E}">
        <p14:creationId xmlns:p14="http://schemas.microsoft.com/office/powerpoint/2010/main" val="56355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30</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3874077" y="2509813"/>
            <a:ext cx="4443845" cy="449518"/>
          </a:xfrm>
        </p:spPr>
        <p:txBody>
          <a:bodyPr>
            <a:noAutofit/>
          </a:bodyPr>
          <a:lstStyle/>
          <a:p>
            <a:r>
              <a:rPr lang="en-US" sz="4000" b="1" dirty="0">
                <a:latin typeface="Arial" panose="020B0604020202020204" pitchFamily="34" charset="0"/>
                <a:ea typeface="Tahoma" panose="020B0604030504040204" pitchFamily="34" charset="0"/>
                <a:cs typeface="Arial" panose="020B0604020202020204" pitchFamily="34" charset="0"/>
              </a:rPr>
              <a:t>Lessons Learned</a:t>
            </a:r>
          </a:p>
        </p:txBody>
      </p:sp>
    </p:spTree>
    <p:extLst>
      <p:ext uri="{BB962C8B-B14F-4D97-AF65-F5344CB8AC3E}">
        <p14:creationId xmlns:p14="http://schemas.microsoft.com/office/powerpoint/2010/main" val="2976796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52E63-9A43-4639-A381-260C658068CE}"/>
              </a:ext>
            </a:extLst>
          </p:cNvPr>
          <p:cNvSpPr>
            <a:spLocks noGrp="1"/>
          </p:cNvSpPr>
          <p:nvPr>
            <p:ph type="sldNum" sz="quarter" idx="12"/>
          </p:nvPr>
        </p:nvSpPr>
        <p:spPr/>
        <p:txBody>
          <a:bodyPr/>
          <a:lstStyle/>
          <a:p>
            <a:fld id="{C0DF9C1F-DB74-1E4B-8839-30A600129FD3}" type="slidenum">
              <a:rPr lang="en-US" smtClean="0"/>
              <a:t>31</a:t>
            </a:fld>
            <a:endParaRPr lang="en-US"/>
          </a:p>
        </p:txBody>
      </p:sp>
      <p:sp>
        <p:nvSpPr>
          <p:cNvPr id="5" name="Title 1">
            <a:extLst>
              <a:ext uri="{FF2B5EF4-FFF2-40B4-BE49-F238E27FC236}">
                <a16:creationId xmlns:a16="http://schemas.microsoft.com/office/drawing/2014/main" id="{77F86216-975F-4D1A-8ECD-14F9A2051031}"/>
              </a:ext>
            </a:extLst>
          </p:cNvPr>
          <p:cNvSpPr txBox="1">
            <a:spLocks/>
          </p:cNvSpPr>
          <p:nvPr/>
        </p:nvSpPr>
        <p:spPr>
          <a:xfrm>
            <a:off x="838199" y="365130"/>
            <a:ext cx="6015527" cy="4495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panose="020B0604020202020204" pitchFamily="34" charset="0"/>
                <a:ea typeface="Tahoma" panose="020B0604030504040204" pitchFamily="34" charset="0"/>
                <a:cs typeface="Arial" panose="020B0604020202020204" pitchFamily="34" charset="0"/>
              </a:rPr>
              <a:t>Lessons Learned</a:t>
            </a:r>
          </a:p>
        </p:txBody>
      </p:sp>
      <p:sp>
        <p:nvSpPr>
          <p:cNvPr id="6" name="TextBox 5">
            <a:extLst>
              <a:ext uri="{FF2B5EF4-FFF2-40B4-BE49-F238E27FC236}">
                <a16:creationId xmlns:a16="http://schemas.microsoft.com/office/drawing/2014/main" id="{D0B89AE3-F5BA-4F6D-8639-51A9D29D459C}"/>
              </a:ext>
            </a:extLst>
          </p:cNvPr>
          <p:cNvSpPr txBox="1"/>
          <p:nvPr/>
        </p:nvSpPr>
        <p:spPr>
          <a:xfrm>
            <a:off x="838199" y="1071579"/>
            <a:ext cx="11015749" cy="3170099"/>
          </a:xfrm>
          <a:prstGeom prst="rect">
            <a:avLst/>
          </a:prstGeom>
          <a:noFill/>
        </p:spPr>
        <p:txBody>
          <a:bodyPr wrap="square" rtlCol="0">
            <a:spAutoFit/>
          </a:bodyPr>
          <a:lstStyle/>
          <a:p>
            <a:pPr marL="342900" indent="-342900">
              <a:buFont typeface="Arial" panose="020B0604020202020204" pitchFamily="34" charset="0"/>
              <a:buChar char="•"/>
            </a:pPr>
            <a:r>
              <a:rPr lang="en-CA" sz="2000" dirty="0">
                <a:latin typeface="Arial" panose="020B0604020202020204" pitchFamily="34" charset="0"/>
                <a:cs typeface="Arial" panose="020B0604020202020204" pitchFamily="34" charset="0"/>
              </a:rPr>
              <a:t>Importance of identifying project deliverables and reaching an agreement among all project stakeholders</a:t>
            </a:r>
          </a:p>
          <a:p>
            <a:pPr marL="342900" indent="-342900">
              <a:buFont typeface="Arial" panose="020B0604020202020204" pitchFamily="34" charset="0"/>
              <a:buChar char="•"/>
            </a:pPr>
            <a:endParaRPr lang="en-CA"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CA" sz="2000" dirty="0">
                <a:latin typeface="Arial" panose="020B0604020202020204" pitchFamily="34" charset="0"/>
                <a:cs typeface="Arial" panose="020B0604020202020204" pitchFamily="34" charset="0"/>
              </a:rPr>
              <a:t>Sensible &amp; skill-based division of work</a:t>
            </a:r>
          </a:p>
          <a:p>
            <a:pPr marL="342900" indent="-342900">
              <a:buFont typeface="Arial" panose="020B0604020202020204" pitchFamily="34" charset="0"/>
              <a:buChar char="•"/>
            </a:pPr>
            <a:endParaRPr lang="en-CA"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CA" sz="2000" dirty="0">
                <a:latin typeface="Arial" panose="020B0604020202020204" pitchFamily="34" charset="0"/>
                <a:cs typeface="Arial" panose="020B0604020202020204" pitchFamily="34" charset="0"/>
              </a:rPr>
              <a:t>Project management &amp; planning</a:t>
            </a:r>
          </a:p>
          <a:p>
            <a:pPr marL="342900" indent="-342900">
              <a:buFont typeface="Arial" panose="020B0604020202020204" pitchFamily="34" charset="0"/>
              <a:buChar char="•"/>
            </a:pPr>
            <a:endParaRPr lang="en-CA"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CA" sz="2000" dirty="0">
                <a:latin typeface="Arial" panose="020B0604020202020204" pitchFamily="34" charset="0"/>
                <a:cs typeface="Arial" panose="020B0604020202020204" pitchFamily="34" charset="0"/>
              </a:rPr>
              <a:t>Touch base multiple times a week</a:t>
            </a:r>
          </a:p>
          <a:p>
            <a:pPr marL="342900" indent="-342900">
              <a:buFont typeface="Arial" panose="020B0604020202020204" pitchFamily="34" charset="0"/>
              <a:buChar char="•"/>
            </a:pPr>
            <a:endParaRPr lang="en-CA"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CA" sz="2000" dirty="0">
                <a:latin typeface="Arial" panose="020B0604020202020204" pitchFamily="34" charset="0"/>
                <a:cs typeface="Arial" panose="020B0604020202020204" pitchFamily="34" charset="0"/>
              </a:rPr>
              <a:t>Extensive literature review &amp; research</a:t>
            </a:r>
          </a:p>
        </p:txBody>
      </p:sp>
    </p:spTree>
    <p:extLst>
      <p:ext uri="{BB962C8B-B14F-4D97-AF65-F5344CB8AC3E}">
        <p14:creationId xmlns:p14="http://schemas.microsoft.com/office/powerpoint/2010/main" val="3557500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0648-2791-47B8-829A-EDDE84461384}"/>
              </a:ext>
            </a:extLst>
          </p:cNvPr>
          <p:cNvSpPr>
            <a:spLocks noGrp="1"/>
          </p:cNvSpPr>
          <p:nvPr>
            <p:ph type="ctrTitle"/>
          </p:nvPr>
        </p:nvSpPr>
        <p:spPr/>
        <p:txBody>
          <a:bodyPr>
            <a:normAutofit/>
          </a:bodyPr>
          <a:lstStyle/>
          <a:p>
            <a:r>
              <a:rPr lang="en-US" sz="4000" b="1" dirty="0">
                <a:ea typeface="Tahoma" panose="020B0604030504040204" pitchFamily="34" charset="0"/>
                <a:cs typeface="Tahoma" panose="020B0604030504040204" pitchFamily="34" charset="0"/>
              </a:rPr>
              <a:t>Questions?</a:t>
            </a:r>
            <a:endParaRPr lang="en-US" sz="4000" dirty="0"/>
          </a:p>
        </p:txBody>
      </p:sp>
      <p:sp>
        <p:nvSpPr>
          <p:cNvPr id="4" name="Slide Number Placeholder 3">
            <a:extLst>
              <a:ext uri="{FF2B5EF4-FFF2-40B4-BE49-F238E27FC236}">
                <a16:creationId xmlns:a16="http://schemas.microsoft.com/office/drawing/2014/main" id="{A65CF527-9FCC-49B1-B165-3217BD050D36}"/>
              </a:ext>
            </a:extLst>
          </p:cNvPr>
          <p:cNvSpPr>
            <a:spLocks noGrp="1"/>
          </p:cNvSpPr>
          <p:nvPr>
            <p:ph type="sldNum" sz="quarter" idx="12"/>
          </p:nvPr>
        </p:nvSpPr>
        <p:spPr/>
        <p:txBody>
          <a:bodyPr/>
          <a:lstStyle/>
          <a:p>
            <a:fld id="{C0DF9C1F-DB74-1E4B-8839-30A600129FD3}" type="slidenum">
              <a:rPr lang="en-US" smtClean="0"/>
              <a:t>32</a:t>
            </a:fld>
            <a:endParaRPr lang="en-US"/>
          </a:p>
        </p:txBody>
      </p:sp>
    </p:spTree>
    <p:extLst>
      <p:ext uri="{BB962C8B-B14F-4D97-AF65-F5344CB8AC3E}">
        <p14:creationId xmlns:p14="http://schemas.microsoft.com/office/powerpoint/2010/main" val="259882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0648-2791-47B8-829A-EDDE84461384}"/>
              </a:ext>
            </a:extLst>
          </p:cNvPr>
          <p:cNvSpPr>
            <a:spLocks noGrp="1"/>
          </p:cNvSpPr>
          <p:nvPr>
            <p:ph type="ctrTitle"/>
          </p:nvPr>
        </p:nvSpPr>
        <p:spPr/>
        <p:txBody>
          <a:bodyPr>
            <a:normAutofit/>
          </a:bodyPr>
          <a:lstStyle/>
          <a:p>
            <a:r>
              <a:rPr lang="en-US" sz="4000" b="1" dirty="0">
                <a:ea typeface="Tahoma" panose="020B0604030504040204" pitchFamily="34" charset="0"/>
                <a:cs typeface="Tahoma" panose="020B0604030504040204" pitchFamily="34" charset="0"/>
              </a:rPr>
              <a:t>Appendix</a:t>
            </a:r>
            <a:endParaRPr lang="en-US" sz="4000" dirty="0"/>
          </a:p>
        </p:txBody>
      </p:sp>
      <p:sp>
        <p:nvSpPr>
          <p:cNvPr id="4" name="Slide Number Placeholder 3">
            <a:extLst>
              <a:ext uri="{FF2B5EF4-FFF2-40B4-BE49-F238E27FC236}">
                <a16:creationId xmlns:a16="http://schemas.microsoft.com/office/drawing/2014/main" id="{A65CF527-9FCC-49B1-B165-3217BD050D36}"/>
              </a:ext>
            </a:extLst>
          </p:cNvPr>
          <p:cNvSpPr>
            <a:spLocks noGrp="1"/>
          </p:cNvSpPr>
          <p:nvPr>
            <p:ph type="sldNum" sz="quarter" idx="12"/>
          </p:nvPr>
        </p:nvSpPr>
        <p:spPr/>
        <p:txBody>
          <a:bodyPr/>
          <a:lstStyle/>
          <a:p>
            <a:fld id="{C0DF9C1F-DB74-1E4B-8839-30A600129FD3}" type="slidenum">
              <a:rPr lang="en-US" smtClean="0"/>
              <a:t>33</a:t>
            </a:fld>
            <a:endParaRPr lang="en-US"/>
          </a:p>
        </p:txBody>
      </p:sp>
    </p:spTree>
    <p:extLst>
      <p:ext uri="{BB962C8B-B14F-4D97-AF65-F5344CB8AC3E}">
        <p14:creationId xmlns:p14="http://schemas.microsoft.com/office/powerpoint/2010/main" val="1752499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52E63-9A43-4639-A381-260C658068CE}"/>
              </a:ext>
            </a:extLst>
          </p:cNvPr>
          <p:cNvSpPr>
            <a:spLocks noGrp="1"/>
          </p:cNvSpPr>
          <p:nvPr>
            <p:ph type="sldNum" sz="quarter" idx="12"/>
          </p:nvPr>
        </p:nvSpPr>
        <p:spPr/>
        <p:txBody>
          <a:bodyPr/>
          <a:lstStyle/>
          <a:p>
            <a:fld id="{C0DF9C1F-DB74-1E4B-8839-30A600129FD3}" type="slidenum">
              <a:rPr lang="en-US" smtClean="0"/>
              <a:t>34</a:t>
            </a:fld>
            <a:endParaRPr lang="en-US"/>
          </a:p>
        </p:txBody>
      </p:sp>
      <p:sp>
        <p:nvSpPr>
          <p:cNvPr id="5" name="Title 1">
            <a:extLst>
              <a:ext uri="{FF2B5EF4-FFF2-40B4-BE49-F238E27FC236}">
                <a16:creationId xmlns:a16="http://schemas.microsoft.com/office/drawing/2014/main" id="{77F86216-975F-4D1A-8ECD-14F9A2051031}"/>
              </a:ext>
            </a:extLst>
          </p:cNvPr>
          <p:cNvSpPr txBox="1">
            <a:spLocks/>
          </p:cNvSpPr>
          <p:nvPr/>
        </p:nvSpPr>
        <p:spPr>
          <a:xfrm>
            <a:off x="838199" y="365130"/>
            <a:ext cx="6015527" cy="4495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panose="020B0604020202020204" pitchFamily="34" charset="0"/>
                <a:ea typeface="Tahoma" panose="020B0604030504040204" pitchFamily="34" charset="0"/>
                <a:cs typeface="Arial" panose="020B0604020202020204" pitchFamily="34" charset="0"/>
              </a:rPr>
              <a:t>Image Warping</a:t>
            </a:r>
          </a:p>
        </p:txBody>
      </p:sp>
      <p:grpSp>
        <p:nvGrpSpPr>
          <p:cNvPr id="62" name="Group 61">
            <a:extLst>
              <a:ext uri="{FF2B5EF4-FFF2-40B4-BE49-F238E27FC236}">
                <a16:creationId xmlns:a16="http://schemas.microsoft.com/office/drawing/2014/main" id="{1C5E6978-DB37-4E33-B35D-27FE3348235D}"/>
              </a:ext>
            </a:extLst>
          </p:cNvPr>
          <p:cNvGrpSpPr/>
          <p:nvPr/>
        </p:nvGrpSpPr>
        <p:grpSpPr>
          <a:xfrm>
            <a:off x="1231929" y="983212"/>
            <a:ext cx="10121871" cy="4440228"/>
            <a:chOff x="988452" y="814648"/>
            <a:chExt cx="11010345" cy="4829981"/>
          </a:xfrm>
        </p:grpSpPr>
        <p:pic>
          <p:nvPicPr>
            <p:cNvPr id="32" name="Picture 31" descr="A picture containing refrigerator&#10;&#10;Description automatically generated">
              <a:extLst>
                <a:ext uri="{FF2B5EF4-FFF2-40B4-BE49-F238E27FC236}">
                  <a16:creationId xmlns:a16="http://schemas.microsoft.com/office/drawing/2014/main" id="{66B53C24-3F90-43A8-95E9-42159D88C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452" y="814648"/>
              <a:ext cx="3488897" cy="4775179"/>
            </a:xfrm>
            <a:prstGeom prst="rect">
              <a:avLst/>
            </a:prstGeom>
          </p:spPr>
        </p:pic>
        <p:sp>
          <p:nvSpPr>
            <p:cNvPr id="33" name="Oval 32">
              <a:extLst>
                <a:ext uri="{FF2B5EF4-FFF2-40B4-BE49-F238E27FC236}">
                  <a16:creationId xmlns:a16="http://schemas.microsoft.com/office/drawing/2014/main" id="{7FC60E3E-72DE-418D-A7DB-92A37536DF79}"/>
                </a:ext>
              </a:extLst>
            </p:cNvPr>
            <p:cNvSpPr/>
            <p:nvPr/>
          </p:nvSpPr>
          <p:spPr>
            <a:xfrm>
              <a:off x="2016192" y="2193874"/>
              <a:ext cx="113288" cy="129473"/>
            </a:xfrm>
            <a:prstGeom prst="ellipse">
              <a:avLst/>
            </a:prstGeom>
            <a:solidFill>
              <a:schemeClr val="dk1">
                <a:alpha val="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6357790-9CF4-4A2F-97F5-596D767482D7}"/>
                </a:ext>
              </a:extLst>
            </p:cNvPr>
            <p:cNvSpPr/>
            <p:nvPr/>
          </p:nvSpPr>
          <p:spPr>
            <a:xfrm>
              <a:off x="3940905" y="2805115"/>
              <a:ext cx="113288" cy="129473"/>
            </a:xfrm>
            <a:prstGeom prst="ellipse">
              <a:avLst/>
            </a:prstGeom>
            <a:solidFill>
              <a:schemeClr val="dk1">
                <a:alpha val="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CD323FE-ECDA-49E1-A59A-94DFC34A7C0B}"/>
                </a:ext>
              </a:extLst>
            </p:cNvPr>
            <p:cNvSpPr/>
            <p:nvPr/>
          </p:nvSpPr>
          <p:spPr>
            <a:xfrm>
              <a:off x="1201463" y="4750795"/>
              <a:ext cx="113288" cy="129473"/>
            </a:xfrm>
            <a:prstGeom prst="ellipse">
              <a:avLst/>
            </a:prstGeom>
            <a:solidFill>
              <a:schemeClr val="dk1">
                <a:alpha val="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F4DF8D5-FF0C-4076-93A6-90B6CD834CDA}"/>
                </a:ext>
              </a:extLst>
            </p:cNvPr>
            <p:cNvSpPr/>
            <p:nvPr/>
          </p:nvSpPr>
          <p:spPr>
            <a:xfrm>
              <a:off x="3173497" y="5385682"/>
              <a:ext cx="113288" cy="129473"/>
            </a:xfrm>
            <a:prstGeom prst="ellipse">
              <a:avLst/>
            </a:prstGeom>
            <a:solidFill>
              <a:schemeClr val="dk1">
                <a:alpha val="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1369C92-BB64-4770-8F6A-BDF93E75677F}"/>
                </a:ext>
              </a:extLst>
            </p:cNvPr>
            <p:cNvSpPr/>
            <p:nvPr/>
          </p:nvSpPr>
          <p:spPr>
            <a:xfrm>
              <a:off x="4651322" y="1835350"/>
              <a:ext cx="2273023" cy="523220"/>
            </a:xfrm>
            <a:prstGeom prst="rect">
              <a:avLst/>
            </a:prstGeom>
          </p:spPr>
          <p:txBody>
            <a:bodyPr wrap="square">
              <a:spAutoFit/>
            </a:bodyPr>
            <a:lstStyle/>
            <a:p>
              <a:r>
                <a:rPr lang="en-US" sz="1400" dirty="0">
                  <a:latin typeface="+mj-lt"/>
                  <a:ea typeface="Tahoma" panose="020B0604030504040204" pitchFamily="34" charset="0"/>
                  <a:cs typeface="Tahoma" panose="020B0604030504040204" pitchFamily="34" charset="0"/>
                </a:rPr>
                <a:t>User selects 4 corner points to warp Image</a:t>
              </a:r>
            </a:p>
          </p:txBody>
        </p:sp>
        <p:cxnSp>
          <p:nvCxnSpPr>
            <p:cNvPr id="38" name="Straight Arrow Connector 37">
              <a:extLst>
                <a:ext uri="{FF2B5EF4-FFF2-40B4-BE49-F238E27FC236}">
                  <a16:creationId xmlns:a16="http://schemas.microsoft.com/office/drawing/2014/main" id="{D5F2C0B8-A0BE-471A-A8D6-2AB855E0B8C1}"/>
                </a:ext>
              </a:extLst>
            </p:cNvPr>
            <p:cNvCxnSpPr>
              <a:cxnSpLocks/>
            </p:cNvCxnSpPr>
            <p:nvPr/>
          </p:nvCxnSpPr>
          <p:spPr>
            <a:xfrm flipH="1" flipV="1">
              <a:off x="2168034" y="2187029"/>
              <a:ext cx="3146852" cy="1576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9" name="Straight Arrow Connector 38">
              <a:extLst>
                <a:ext uri="{FF2B5EF4-FFF2-40B4-BE49-F238E27FC236}">
                  <a16:creationId xmlns:a16="http://schemas.microsoft.com/office/drawing/2014/main" id="{9A3058CB-7C33-476A-8E05-4ACCB6D07771}"/>
                </a:ext>
              </a:extLst>
            </p:cNvPr>
            <p:cNvCxnSpPr>
              <a:cxnSpLocks/>
            </p:cNvCxnSpPr>
            <p:nvPr/>
          </p:nvCxnSpPr>
          <p:spPr>
            <a:xfrm flipH="1">
              <a:off x="4054194" y="2356380"/>
              <a:ext cx="1260692" cy="4716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085B3002-B9BA-4684-902D-01D542C4ED24}"/>
                </a:ext>
              </a:extLst>
            </p:cNvPr>
            <p:cNvCxnSpPr>
              <a:cxnSpLocks/>
              <a:endCxn id="35" idx="7"/>
            </p:cNvCxnSpPr>
            <p:nvPr/>
          </p:nvCxnSpPr>
          <p:spPr>
            <a:xfrm flipH="1">
              <a:off x="1298160" y="2344692"/>
              <a:ext cx="4035269" cy="24250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1" name="Straight Arrow Connector 40">
              <a:extLst>
                <a:ext uri="{FF2B5EF4-FFF2-40B4-BE49-F238E27FC236}">
                  <a16:creationId xmlns:a16="http://schemas.microsoft.com/office/drawing/2014/main" id="{E2EE01B8-8C1B-410A-9BF3-EC1C81CF7E47}"/>
                </a:ext>
              </a:extLst>
            </p:cNvPr>
            <p:cNvCxnSpPr>
              <a:cxnSpLocks/>
            </p:cNvCxnSpPr>
            <p:nvPr/>
          </p:nvCxnSpPr>
          <p:spPr>
            <a:xfrm flipH="1">
              <a:off x="3315219" y="2356380"/>
              <a:ext cx="1999667" cy="30198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42" name="Picture 41" descr="A picture containing kitchen, refrigerator, covered, many&#10;&#10;Description automatically generated">
              <a:extLst>
                <a:ext uri="{FF2B5EF4-FFF2-40B4-BE49-F238E27FC236}">
                  <a16:creationId xmlns:a16="http://schemas.microsoft.com/office/drawing/2014/main" id="{EC73C7C5-45DF-40ED-B139-1BBDF6612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412" y="875620"/>
              <a:ext cx="4569833" cy="4728408"/>
            </a:xfrm>
            <a:prstGeom prst="rect">
              <a:avLst/>
            </a:prstGeom>
          </p:spPr>
        </p:pic>
        <p:sp>
          <p:nvSpPr>
            <p:cNvPr id="43" name="Oval 42">
              <a:extLst>
                <a:ext uri="{FF2B5EF4-FFF2-40B4-BE49-F238E27FC236}">
                  <a16:creationId xmlns:a16="http://schemas.microsoft.com/office/drawing/2014/main" id="{079305B4-BF6C-443C-970C-64BCC9151C8F}"/>
                </a:ext>
              </a:extLst>
            </p:cNvPr>
            <p:cNvSpPr/>
            <p:nvPr/>
          </p:nvSpPr>
          <p:spPr>
            <a:xfrm>
              <a:off x="7361979" y="1000848"/>
              <a:ext cx="113288" cy="129473"/>
            </a:xfrm>
            <a:prstGeom prst="ellipse">
              <a:avLst/>
            </a:prstGeom>
            <a:solidFill>
              <a:schemeClr val="dk1">
                <a:alpha val="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0858582-5B58-4F9A-8294-5B8831D7AA79}"/>
                </a:ext>
              </a:extLst>
            </p:cNvPr>
            <p:cNvSpPr/>
            <p:nvPr/>
          </p:nvSpPr>
          <p:spPr>
            <a:xfrm>
              <a:off x="11878995" y="1000847"/>
              <a:ext cx="113288" cy="129473"/>
            </a:xfrm>
            <a:prstGeom prst="ellipse">
              <a:avLst/>
            </a:prstGeom>
            <a:solidFill>
              <a:schemeClr val="dk1">
                <a:alpha val="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8B07B29-3282-4A8F-AB80-9DB7772FD633}"/>
                </a:ext>
              </a:extLst>
            </p:cNvPr>
            <p:cNvSpPr/>
            <p:nvPr/>
          </p:nvSpPr>
          <p:spPr>
            <a:xfrm>
              <a:off x="7351860" y="5515156"/>
              <a:ext cx="113288" cy="129473"/>
            </a:xfrm>
            <a:prstGeom prst="ellipse">
              <a:avLst/>
            </a:prstGeom>
            <a:solidFill>
              <a:schemeClr val="dk1">
                <a:alpha val="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8D7E204-193C-4613-B886-732D73AEADC3}"/>
                </a:ext>
              </a:extLst>
            </p:cNvPr>
            <p:cNvSpPr/>
            <p:nvPr/>
          </p:nvSpPr>
          <p:spPr>
            <a:xfrm>
              <a:off x="11885509" y="5515155"/>
              <a:ext cx="113288" cy="129473"/>
            </a:xfrm>
            <a:prstGeom prst="ellipse">
              <a:avLst/>
            </a:prstGeom>
            <a:solidFill>
              <a:schemeClr val="dk1">
                <a:alpha val="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EF8C64-E313-4243-A396-BF36E973E991}"/>
                </a:ext>
              </a:extLst>
            </p:cNvPr>
            <p:cNvSpPr/>
            <p:nvPr/>
          </p:nvSpPr>
          <p:spPr>
            <a:xfrm>
              <a:off x="4594278" y="4075528"/>
              <a:ext cx="2273023" cy="523220"/>
            </a:xfrm>
            <a:prstGeom prst="rect">
              <a:avLst/>
            </a:prstGeom>
          </p:spPr>
          <p:txBody>
            <a:bodyPr wrap="square">
              <a:spAutoFit/>
            </a:bodyPr>
            <a:lstStyle/>
            <a:p>
              <a:r>
                <a:rPr lang="en-US" sz="1400" dirty="0">
                  <a:latin typeface="+mj-lt"/>
                  <a:ea typeface="Tahoma" panose="020B0604030504040204" pitchFamily="34" charset="0"/>
                  <a:cs typeface="Tahoma" panose="020B0604030504040204" pitchFamily="34" charset="0"/>
                </a:rPr>
                <a:t>Selected 4 corner points on warped Image</a:t>
              </a:r>
            </a:p>
          </p:txBody>
        </p:sp>
        <p:cxnSp>
          <p:nvCxnSpPr>
            <p:cNvPr id="48" name="Straight Arrow Connector 47">
              <a:extLst>
                <a:ext uri="{FF2B5EF4-FFF2-40B4-BE49-F238E27FC236}">
                  <a16:creationId xmlns:a16="http://schemas.microsoft.com/office/drawing/2014/main" id="{21957DC2-9FD9-4725-93D7-E5FEEF19DB98}"/>
                </a:ext>
              </a:extLst>
            </p:cNvPr>
            <p:cNvCxnSpPr>
              <a:cxnSpLocks/>
            </p:cNvCxnSpPr>
            <p:nvPr/>
          </p:nvCxnSpPr>
          <p:spPr>
            <a:xfrm flipV="1">
              <a:off x="6867302" y="1183160"/>
              <a:ext cx="523109" cy="306700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2AC8356F-F40D-4818-ADC2-535F75C04FC1}"/>
                </a:ext>
              </a:extLst>
            </p:cNvPr>
            <p:cNvCxnSpPr>
              <a:cxnSpLocks/>
            </p:cNvCxnSpPr>
            <p:nvPr/>
          </p:nvCxnSpPr>
          <p:spPr>
            <a:xfrm flipV="1">
              <a:off x="6867302" y="1187046"/>
              <a:ext cx="5011693" cy="306311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0" name="Straight Arrow Connector 49">
              <a:extLst>
                <a:ext uri="{FF2B5EF4-FFF2-40B4-BE49-F238E27FC236}">
                  <a16:creationId xmlns:a16="http://schemas.microsoft.com/office/drawing/2014/main" id="{1E467773-AFE5-4983-B192-28C70BB4AD64}"/>
                </a:ext>
              </a:extLst>
            </p:cNvPr>
            <p:cNvCxnSpPr>
              <a:cxnSpLocks/>
              <a:endCxn id="45" idx="1"/>
            </p:cNvCxnSpPr>
            <p:nvPr/>
          </p:nvCxnSpPr>
          <p:spPr>
            <a:xfrm>
              <a:off x="6867302" y="4261848"/>
              <a:ext cx="501149" cy="127226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1" name="Straight Arrow Connector 50">
              <a:extLst>
                <a:ext uri="{FF2B5EF4-FFF2-40B4-BE49-F238E27FC236}">
                  <a16:creationId xmlns:a16="http://schemas.microsoft.com/office/drawing/2014/main" id="{A3E708A0-1B55-48A4-9F15-097867B549B1}"/>
                </a:ext>
              </a:extLst>
            </p:cNvPr>
            <p:cNvCxnSpPr>
              <a:cxnSpLocks/>
            </p:cNvCxnSpPr>
            <p:nvPr/>
          </p:nvCxnSpPr>
          <p:spPr>
            <a:xfrm>
              <a:off x="6867302" y="4261849"/>
              <a:ext cx="5011693" cy="125330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Connector 51">
              <a:extLst>
                <a:ext uri="{FF2B5EF4-FFF2-40B4-BE49-F238E27FC236}">
                  <a16:creationId xmlns:a16="http://schemas.microsoft.com/office/drawing/2014/main" id="{B2E8A881-5DEC-425D-990A-3361EA44E4E1}"/>
                </a:ext>
              </a:extLst>
            </p:cNvPr>
            <p:cNvCxnSpPr>
              <a:cxnSpLocks/>
              <a:stCxn id="33" idx="5"/>
              <a:endCxn id="34" idx="2"/>
            </p:cNvCxnSpPr>
            <p:nvPr/>
          </p:nvCxnSpPr>
          <p:spPr>
            <a:xfrm>
              <a:off x="2112889" y="2304386"/>
              <a:ext cx="1828016" cy="565466"/>
            </a:xfrm>
            <a:prstGeom prst="line">
              <a:avLst/>
            </a:prstGeom>
            <a:ln>
              <a:solidFill>
                <a:schemeClr val="accent1">
                  <a:lumMod val="50000"/>
                </a:schemeClr>
              </a:solidFill>
              <a:prstDash val="dash"/>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939217FC-C1C2-42AD-9CD8-9E94CE1BBD27}"/>
                </a:ext>
              </a:extLst>
            </p:cNvPr>
            <p:cNvCxnSpPr>
              <a:cxnSpLocks/>
              <a:endCxn id="34" idx="3"/>
            </p:cNvCxnSpPr>
            <p:nvPr/>
          </p:nvCxnSpPr>
          <p:spPr>
            <a:xfrm flipV="1">
              <a:off x="1314751" y="2915627"/>
              <a:ext cx="2642745" cy="1904566"/>
            </a:xfrm>
            <a:prstGeom prst="line">
              <a:avLst/>
            </a:prstGeom>
            <a:ln>
              <a:solidFill>
                <a:schemeClr val="accent1">
                  <a:lumMod val="50000"/>
                </a:schemeClr>
              </a:solidFill>
              <a:prstDash val="dash"/>
            </a:ln>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78075707-C721-4512-8D72-E2A09598BCCD}"/>
                </a:ext>
              </a:extLst>
            </p:cNvPr>
            <p:cNvCxnSpPr>
              <a:cxnSpLocks/>
            </p:cNvCxnSpPr>
            <p:nvPr/>
          </p:nvCxnSpPr>
          <p:spPr>
            <a:xfrm>
              <a:off x="1300758" y="4838559"/>
              <a:ext cx="1828016" cy="565466"/>
            </a:xfrm>
            <a:prstGeom prst="line">
              <a:avLst/>
            </a:prstGeom>
            <a:ln>
              <a:solidFill>
                <a:schemeClr val="accent1">
                  <a:lumMod val="50000"/>
                </a:schemeClr>
              </a:solidFill>
              <a:prstDash val="dash"/>
            </a:ln>
          </p:spPr>
          <p:style>
            <a:lnRef idx="3">
              <a:schemeClr val="dk1"/>
            </a:lnRef>
            <a:fillRef idx="0">
              <a:schemeClr val="dk1"/>
            </a:fillRef>
            <a:effectRef idx="2">
              <a:schemeClr val="dk1"/>
            </a:effectRef>
            <a:fontRef idx="minor">
              <a:schemeClr val="tx1"/>
            </a:fontRef>
          </p:style>
        </p:cxnSp>
        <p:sp>
          <p:nvSpPr>
            <p:cNvPr id="55" name="Rectangle 54">
              <a:extLst>
                <a:ext uri="{FF2B5EF4-FFF2-40B4-BE49-F238E27FC236}">
                  <a16:creationId xmlns:a16="http://schemas.microsoft.com/office/drawing/2014/main" id="{3A21029A-3E2A-487B-95C7-A2C240395228}"/>
                </a:ext>
              </a:extLst>
            </p:cNvPr>
            <p:cNvSpPr/>
            <p:nvPr/>
          </p:nvSpPr>
          <p:spPr>
            <a:xfrm>
              <a:off x="5063211" y="3224630"/>
              <a:ext cx="1722841" cy="523220"/>
            </a:xfrm>
            <a:prstGeom prst="rect">
              <a:avLst/>
            </a:prstGeom>
          </p:spPr>
          <p:txBody>
            <a:bodyPr wrap="square">
              <a:spAutoFit/>
            </a:bodyPr>
            <a:lstStyle/>
            <a:p>
              <a:r>
                <a:rPr lang="en-US" sz="1400" dirty="0">
                  <a:latin typeface="+mj-lt"/>
                  <a:ea typeface="Tahoma" panose="020B0604030504040204" pitchFamily="34" charset="0"/>
                  <a:cs typeface="Tahoma" panose="020B0604030504040204" pitchFamily="34" charset="0"/>
                </a:rPr>
                <a:t>4 points selected making z-pattern</a:t>
              </a:r>
            </a:p>
          </p:txBody>
        </p:sp>
        <p:cxnSp>
          <p:nvCxnSpPr>
            <p:cNvPr id="56" name="Straight Arrow Connector 55">
              <a:extLst>
                <a:ext uri="{FF2B5EF4-FFF2-40B4-BE49-F238E27FC236}">
                  <a16:creationId xmlns:a16="http://schemas.microsoft.com/office/drawing/2014/main" id="{FB4FC7B3-E8B8-428F-83AC-7637BA2E8313}"/>
                </a:ext>
              </a:extLst>
            </p:cNvPr>
            <p:cNvCxnSpPr>
              <a:cxnSpLocks/>
              <a:stCxn id="55" idx="1"/>
            </p:cNvCxnSpPr>
            <p:nvPr/>
          </p:nvCxnSpPr>
          <p:spPr>
            <a:xfrm flipH="1" flipV="1">
              <a:off x="3265007" y="3413494"/>
              <a:ext cx="1969629" cy="124806"/>
            </a:xfrm>
            <a:prstGeom prst="straightConnector1">
              <a:avLst/>
            </a:prstGeom>
            <a:ln>
              <a:solidFill>
                <a:schemeClr val="accent1">
                  <a:lumMod val="50000"/>
                </a:schemeClr>
              </a:solidFill>
              <a:prstDash val="dash"/>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4124680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52E63-9A43-4639-A381-260C658068CE}"/>
              </a:ext>
            </a:extLst>
          </p:cNvPr>
          <p:cNvSpPr>
            <a:spLocks noGrp="1"/>
          </p:cNvSpPr>
          <p:nvPr>
            <p:ph type="sldNum" sz="quarter" idx="12"/>
          </p:nvPr>
        </p:nvSpPr>
        <p:spPr/>
        <p:txBody>
          <a:bodyPr/>
          <a:lstStyle/>
          <a:p>
            <a:fld id="{C0DF9C1F-DB74-1E4B-8839-30A600129FD3}" type="slidenum">
              <a:rPr lang="en-US" smtClean="0"/>
              <a:t>35</a:t>
            </a:fld>
            <a:endParaRPr lang="en-US"/>
          </a:p>
        </p:txBody>
      </p:sp>
      <p:sp>
        <p:nvSpPr>
          <p:cNvPr id="5" name="Title 1">
            <a:extLst>
              <a:ext uri="{FF2B5EF4-FFF2-40B4-BE49-F238E27FC236}">
                <a16:creationId xmlns:a16="http://schemas.microsoft.com/office/drawing/2014/main" id="{77F86216-975F-4D1A-8ECD-14F9A2051031}"/>
              </a:ext>
            </a:extLst>
          </p:cNvPr>
          <p:cNvSpPr txBox="1">
            <a:spLocks/>
          </p:cNvSpPr>
          <p:nvPr/>
        </p:nvSpPr>
        <p:spPr>
          <a:xfrm>
            <a:off x="838199" y="365130"/>
            <a:ext cx="6015527" cy="4495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panose="020B0604020202020204" pitchFamily="34" charset="0"/>
                <a:ea typeface="Tahoma" panose="020B0604030504040204" pitchFamily="34" charset="0"/>
                <a:cs typeface="Arial" panose="020B0604020202020204" pitchFamily="34" charset="0"/>
              </a:rPr>
              <a:t>Image Scaling</a:t>
            </a:r>
          </a:p>
        </p:txBody>
      </p:sp>
      <p:grpSp>
        <p:nvGrpSpPr>
          <p:cNvPr id="30" name="Group 29">
            <a:extLst>
              <a:ext uri="{FF2B5EF4-FFF2-40B4-BE49-F238E27FC236}">
                <a16:creationId xmlns:a16="http://schemas.microsoft.com/office/drawing/2014/main" id="{7A1B3DC4-C038-42D6-B9C2-E1BC1FFA50EC}"/>
              </a:ext>
            </a:extLst>
          </p:cNvPr>
          <p:cNvGrpSpPr/>
          <p:nvPr/>
        </p:nvGrpSpPr>
        <p:grpSpPr>
          <a:xfrm>
            <a:off x="5429439" y="965004"/>
            <a:ext cx="6184178" cy="4470983"/>
            <a:chOff x="1955765" y="-101738"/>
            <a:chExt cx="8280470" cy="6420577"/>
          </a:xfrm>
        </p:grpSpPr>
        <p:pic>
          <p:nvPicPr>
            <p:cNvPr id="31" name="Picture 30">
              <a:extLst>
                <a:ext uri="{FF2B5EF4-FFF2-40B4-BE49-F238E27FC236}">
                  <a16:creationId xmlns:a16="http://schemas.microsoft.com/office/drawing/2014/main" id="{B26FEE95-FD7A-4FED-A8D8-6D8FB1BFD92B}"/>
                </a:ext>
              </a:extLst>
            </p:cNvPr>
            <p:cNvPicPr>
              <a:picLocks noChangeAspect="1"/>
            </p:cNvPicPr>
            <p:nvPr/>
          </p:nvPicPr>
          <p:blipFill>
            <a:blip r:embed="rId2"/>
            <a:stretch>
              <a:fillRect/>
            </a:stretch>
          </p:blipFill>
          <p:spPr>
            <a:xfrm>
              <a:off x="1955765" y="-101738"/>
              <a:ext cx="8280470" cy="5785396"/>
            </a:xfrm>
            <a:prstGeom prst="rect">
              <a:avLst/>
            </a:prstGeom>
          </p:spPr>
        </p:pic>
        <p:grpSp>
          <p:nvGrpSpPr>
            <p:cNvPr id="57" name="Group 56">
              <a:extLst>
                <a:ext uri="{FF2B5EF4-FFF2-40B4-BE49-F238E27FC236}">
                  <a16:creationId xmlns:a16="http://schemas.microsoft.com/office/drawing/2014/main" id="{8EE40538-C8D9-4AE2-A39C-86233B34E130}"/>
                </a:ext>
              </a:extLst>
            </p:cNvPr>
            <p:cNvGrpSpPr/>
            <p:nvPr/>
          </p:nvGrpSpPr>
          <p:grpSpPr>
            <a:xfrm>
              <a:off x="2690055" y="5683648"/>
              <a:ext cx="7418071" cy="635191"/>
              <a:chOff x="2076813" y="5956300"/>
              <a:chExt cx="8197672" cy="535649"/>
            </a:xfrm>
          </p:grpSpPr>
          <p:cxnSp>
            <p:nvCxnSpPr>
              <p:cNvPr id="60" name="Straight Arrow Connector 59">
                <a:extLst>
                  <a:ext uri="{FF2B5EF4-FFF2-40B4-BE49-F238E27FC236}">
                    <a16:creationId xmlns:a16="http://schemas.microsoft.com/office/drawing/2014/main" id="{922F84EA-65AD-450E-A5B8-F2A5E7646899}"/>
                  </a:ext>
                </a:extLst>
              </p:cNvPr>
              <p:cNvCxnSpPr>
                <a:cxnSpLocks/>
              </p:cNvCxnSpPr>
              <p:nvPr/>
            </p:nvCxnSpPr>
            <p:spPr>
              <a:xfrm flipV="1">
                <a:off x="2076813" y="5956300"/>
                <a:ext cx="8197672" cy="11703"/>
              </a:xfrm>
              <a:prstGeom prst="straightConnector1">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80E239F-3B02-4BCF-8B2C-BE6C8D45BDA2}"/>
                  </a:ext>
                </a:extLst>
              </p:cNvPr>
              <p:cNvSpPr txBox="1"/>
              <p:nvPr/>
            </p:nvSpPr>
            <p:spPr>
              <a:xfrm>
                <a:off x="5426662" y="6044685"/>
                <a:ext cx="2289359" cy="447264"/>
              </a:xfrm>
              <a:prstGeom prst="rect">
                <a:avLst/>
              </a:prstGeom>
              <a:noFill/>
            </p:spPr>
            <p:txBody>
              <a:bodyPr wrap="square" rtlCol="0">
                <a:spAutoFit/>
              </a:bodyPr>
              <a:lstStyle/>
              <a:p>
                <a:r>
                  <a:rPr lang="en-US" b="1" dirty="0"/>
                  <a:t>Width = 275</a:t>
                </a:r>
              </a:p>
            </p:txBody>
          </p:sp>
        </p:grpSp>
        <p:cxnSp>
          <p:nvCxnSpPr>
            <p:cNvPr id="58" name="Straight Arrow Connector 57">
              <a:extLst>
                <a:ext uri="{FF2B5EF4-FFF2-40B4-BE49-F238E27FC236}">
                  <a16:creationId xmlns:a16="http://schemas.microsoft.com/office/drawing/2014/main" id="{047A1480-D3A9-4BBF-823F-888BCCAB1A17}"/>
                </a:ext>
              </a:extLst>
            </p:cNvPr>
            <p:cNvCxnSpPr>
              <a:cxnSpLocks/>
            </p:cNvCxnSpPr>
            <p:nvPr/>
          </p:nvCxnSpPr>
          <p:spPr>
            <a:xfrm>
              <a:off x="5566410" y="2790960"/>
              <a:ext cx="1662414" cy="0"/>
            </a:xfrm>
            <a:prstGeom prst="straightConnector1">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10EFFBF-9085-4B49-98D4-01CC0DDCF6E2}"/>
                </a:ext>
              </a:extLst>
            </p:cNvPr>
            <p:cNvSpPr txBox="1"/>
            <p:nvPr/>
          </p:nvSpPr>
          <p:spPr>
            <a:xfrm>
              <a:off x="5566411" y="2995792"/>
              <a:ext cx="2445657" cy="530381"/>
            </a:xfrm>
            <a:prstGeom prst="rect">
              <a:avLst/>
            </a:prstGeom>
            <a:solidFill>
              <a:schemeClr val="bg1"/>
            </a:solidFill>
          </p:spPr>
          <p:txBody>
            <a:bodyPr wrap="square" rtlCol="0">
              <a:spAutoFit/>
            </a:bodyPr>
            <a:lstStyle/>
            <a:p>
              <a:r>
                <a:rPr lang="en-US" b="1" dirty="0"/>
                <a:t>Diameter = 75 </a:t>
              </a:r>
              <a:endParaRPr lang="en-US" b="1" dirty="0">
                <a:solidFill>
                  <a:srgbClr val="FF0000"/>
                </a:solidFill>
              </a:endParaRPr>
            </a:p>
          </p:txBody>
        </p:sp>
      </p:grpSp>
      <p:grpSp>
        <p:nvGrpSpPr>
          <p:cNvPr id="63" name="Group 62">
            <a:extLst>
              <a:ext uri="{FF2B5EF4-FFF2-40B4-BE49-F238E27FC236}">
                <a16:creationId xmlns:a16="http://schemas.microsoft.com/office/drawing/2014/main" id="{24A84F76-A9B8-4C2F-9DBD-27BD0D2905BB}"/>
              </a:ext>
            </a:extLst>
          </p:cNvPr>
          <p:cNvGrpSpPr/>
          <p:nvPr/>
        </p:nvGrpSpPr>
        <p:grpSpPr>
          <a:xfrm>
            <a:off x="622366" y="1398141"/>
            <a:ext cx="3086667" cy="3431179"/>
            <a:chOff x="2536164" y="1437405"/>
            <a:chExt cx="5617841" cy="6826238"/>
          </a:xfrm>
        </p:grpSpPr>
        <p:pic>
          <p:nvPicPr>
            <p:cNvPr id="64" name="Picture 63">
              <a:extLst>
                <a:ext uri="{FF2B5EF4-FFF2-40B4-BE49-F238E27FC236}">
                  <a16:creationId xmlns:a16="http://schemas.microsoft.com/office/drawing/2014/main" id="{FD9047BD-1CF1-4FBA-BBCD-AD565F6A9A77}"/>
                </a:ext>
              </a:extLst>
            </p:cNvPr>
            <p:cNvPicPr>
              <a:picLocks noChangeAspect="1"/>
            </p:cNvPicPr>
            <p:nvPr/>
          </p:nvPicPr>
          <p:blipFill>
            <a:blip r:embed="rId3"/>
            <a:stretch>
              <a:fillRect/>
            </a:stretch>
          </p:blipFill>
          <p:spPr>
            <a:xfrm>
              <a:off x="2536164" y="1437405"/>
              <a:ext cx="5617841" cy="5908805"/>
            </a:xfrm>
            <a:prstGeom prst="rect">
              <a:avLst/>
            </a:prstGeom>
          </p:spPr>
        </p:pic>
        <p:cxnSp>
          <p:nvCxnSpPr>
            <p:cNvPr id="65" name="Straight Arrow Connector 64">
              <a:extLst>
                <a:ext uri="{FF2B5EF4-FFF2-40B4-BE49-F238E27FC236}">
                  <a16:creationId xmlns:a16="http://schemas.microsoft.com/office/drawing/2014/main" id="{971BF11E-7244-4E84-8581-42E42CEA3BB4}"/>
                </a:ext>
              </a:extLst>
            </p:cNvPr>
            <p:cNvCxnSpPr>
              <a:cxnSpLocks/>
            </p:cNvCxnSpPr>
            <p:nvPr/>
          </p:nvCxnSpPr>
          <p:spPr>
            <a:xfrm>
              <a:off x="3890010" y="4154045"/>
              <a:ext cx="3523672" cy="0"/>
            </a:xfrm>
            <a:prstGeom prst="straightConnector1">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A9C6E3A-CED3-4516-B229-BE2FD5C0ABF1}"/>
                </a:ext>
              </a:extLst>
            </p:cNvPr>
            <p:cNvCxnSpPr>
              <a:cxnSpLocks/>
            </p:cNvCxnSpPr>
            <p:nvPr/>
          </p:nvCxnSpPr>
          <p:spPr>
            <a:xfrm>
              <a:off x="2795872" y="7596969"/>
              <a:ext cx="5098421" cy="0"/>
            </a:xfrm>
            <a:prstGeom prst="straightConnector1">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6DA5AAB-E742-4761-9C17-8E270455D5D8}"/>
                </a:ext>
              </a:extLst>
            </p:cNvPr>
            <p:cNvSpPr txBox="1"/>
            <p:nvPr/>
          </p:nvSpPr>
          <p:spPr>
            <a:xfrm>
              <a:off x="4221154" y="4510741"/>
              <a:ext cx="3673139" cy="734776"/>
            </a:xfrm>
            <a:prstGeom prst="rect">
              <a:avLst/>
            </a:prstGeom>
            <a:solidFill>
              <a:schemeClr val="bg1"/>
            </a:solidFill>
          </p:spPr>
          <p:txBody>
            <a:bodyPr wrap="square" rtlCol="0">
              <a:spAutoFit/>
            </a:bodyPr>
            <a:lstStyle/>
            <a:p>
              <a:r>
                <a:rPr lang="en-US" b="1" dirty="0"/>
                <a:t>Diameter = 12</a:t>
              </a:r>
              <a:endParaRPr lang="en-US" b="1" dirty="0">
                <a:solidFill>
                  <a:srgbClr val="FF0000"/>
                </a:solidFill>
              </a:endParaRPr>
            </a:p>
          </p:txBody>
        </p:sp>
        <p:sp>
          <p:nvSpPr>
            <p:cNvPr id="68" name="TextBox 67">
              <a:extLst>
                <a:ext uri="{FF2B5EF4-FFF2-40B4-BE49-F238E27FC236}">
                  <a16:creationId xmlns:a16="http://schemas.microsoft.com/office/drawing/2014/main" id="{787366DC-BA72-40EC-8C11-2D7BB0AB9EA1}"/>
                </a:ext>
              </a:extLst>
            </p:cNvPr>
            <p:cNvSpPr txBox="1"/>
            <p:nvPr/>
          </p:nvSpPr>
          <p:spPr>
            <a:xfrm>
              <a:off x="3890010" y="7664962"/>
              <a:ext cx="3243230" cy="598681"/>
            </a:xfrm>
            <a:prstGeom prst="rect">
              <a:avLst/>
            </a:prstGeom>
            <a:solidFill>
              <a:schemeClr val="bg1"/>
            </a:solidFill>
          </p:spPr>
          <p:txBody>
            <a:bodyPr wrap="square" rtlCol="0">
              <a:spAutoFit/>
            </a:bodyPr>
            <a:lstStyle/>
            <a:p>
              <a:pPr algn="ctr"/>
              <a:r>
                <a:rPr lang="en-US" b="1" dirty="0"/>
                <a:t>Width = 17</a:t>
              </a:r>
              <a:endParaRPr lang="en-US" b="1" dirty="0">
                <a:solidFill>
                  <a:srgbClr val="FF0000"/>
                </a:solidFill>
              </a:endParaRPr>
            </a:p>
          </p:txBody>
        </p:sp>
      </p:grpSp>
    </p:spTree>
    <p:extLst>
      <p:ext uri="{BB962C8B-B14F-4D97-AF65-F5344CB8AC3E}">
        <p14:creationId xmlns:p14="http://schemas.microsoft.com/office/powerpoint/2010/main" val="2033839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52E63-9A43-4639-A381-260C658068CE}"/>
              </a:ext>
            </a:extLst>
          </p:cNvPr>
          <p:cNvSpPr>
            <a:spLocks noGrp="1"/>
          </p:cNvSpPr>
          <p:nvPr>
            <p:ph type="sldNum" sz="quarter" idx="12"/>
          </p:nvPr>
        </p:nvSpPr>
        <p:spPr/>
        <p:txBody>
          <a:bodyPr/>
          <a:lstStyle/>
          <a:p>
            <a:fld id="{C0DF9C1F-DB74-1E4B-8839-30A600129FD3}" type="slidenum">
              <a:rPr lang="en-US" smtClean="0"/>
              <a:t>36</a:t>
            </a:fld>
            <a:endParaRPr lang="en-US"/>
          </a:p>
        </p:txBody>
      </p:sp>
      <p:sp>
        <p:nvSpPr>
          <p:cNvPr id="5" name="Title 1">
            <a:extLst>
              <a:ext uri="{FF2B5EF4-FFF2-40B4-BE49-F238E27FC236}">
                <a16:creationId xmlns:a16="http://schemas.microsoft.com/office/drawing/2014/main" id="{77F86216-975F-4D1A-8ECD-14F9A2051031}"/>
              </a:ext>
            </a:extLst>
          </p:cNvPr>
          <p:cNvSpPr txBox="1">
            <a:spLocks/>
          </p:cNvSpPr>
          <p:nvPr/>
        </p:nvSpPr>
        <p:spPr>
          <a:xfrm>
            <a:off x="838199" y="365130"/>
            <a:ext cx="6015527" cy="4495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panose="020B0604020202020204" pitchFamily="34" charset="0"/>
                <a:ea typeface="Tahoma" panose="020B0604030504040204" pitchFamily="34" charset="0"/>
                <a:cs typeface="Arial" panose="020B0604020202020204" pitchFamily="34" charset="0"/>
              </a:rPr>
              <a:t>Image Scaling (cont’d)</a:t>
            </a:r>
          </a:p>
        </p:txBody>
      </p:sp>
      <p:pic>
        <p:nvPicPr>
          <p:cNvPr id="17" name="Picture 16">
            <a:extLst>
              <a:ext uri="{FF2B5EF4-FFF2-40B4-BE49-F238E27FC236}">
                <a16:creationId xmlns:a16="http://schemas.microsoft.com/office/drawing/2014/main" id="{056D15B1-B147-4DF3-BABD-B3C46473ACBF}"/>
              </a:ext>
            </a:extLst>
          </p:cNvPr>
          <p:cNvPicPr>
            <a:picLocks noChangeAspect="1"/>
          </p:cNvPicPr>
          <p:nvPr/>
        </p:nvPicPr>
        <p:blipFill>
          <a:blip r:embed="rId2"/>
          <a:stretch>
            <a:fillRect/>
          </a:stretch>
        </p:blipFill>
        <p:spPr>
          <a:xfrm>
            <a:off x="838198" y="1182629"/>
            <a:ext cx="3425785" cy="2498069"/>
          </a:xfrm>
          <a:prstGeom prst="rect">
            <a:avLst/>
          </a:prstGeom>
        </p:spPr>
      </p:pic>
      <p:grpSp>
        <p:nvGrpSpPr>
          <p:cNvPr id="18" name="Group 17">
            <a:extLst>
              <a:ext uri="{FF2B5EF4-FFF2-40B4-BE49-F238E27FC236}">
                <a16:creationId xmlns:a16="http://schemas.microsoft.com/office/drawing/2014/main" id="{DC0D50B2-3100-4161-B912-AA91061EB2FD}"/>
              </a:ext>
            </a:extLst>
          </p:cNvPr>
          <p:cNvGrpSpPr/>
          <p:nvPr/>
        </p:nvGrpSpPr>
        <p:grpSpPr>
          <a:xfrm>
            <a:off x="7429374" y="1197601"/>
            <a:ext cx="3171283" cy="2073589"/>
            <a:chOff x="3992844" y="2129064"/>
            <a:chExt cx="3992844" cy="2616556"/>
          </a:xfrm>
        </p:grpSpPr>
        <p:pic>
          <p:nvPicPr>
            <p:cNvPr id="19" name="Picture 18">
              <a:extLst>
                <a:ext uri="{FF2B5EF4-FFF2-40B4-BE49-F238E27FC236}">
                  <a16:creationId xmlns:a16="http://schemas.microsoft.com/office/drawing/2014/main" id="{DAFB7250-927F-4642-A8CD-F50412024F68}"/>
                </a:ext>
              </a:extLst>
            </p:cNvPr>
            <p:cNvPicPr>
              <a:picLocks noChangeAspect="1"/>
            </p:cNvPicPr>
            <p:nvPr/>
          </p:nvPicPr>
          <p:blipFill>
            <a:blip r:embed="rId3"/>
            <a:stretch>
              <a:fillRect/>
            </a:stretch>
          </p:blipFill>
          <p:spPr>
            <a:xfrm>
              <a:off x="3992844" y="2129064"/>
              <a:ext cx="3992844" cy="2616556"/>
            </a:xfrm>
            <a:prstGeom prst="rect">
              <a:avLst/>
            </a:prstGeom>
          </p:spPr>
        </p:pic>
        <p:pic>
          <p:nvPicPr>
            <p:cNvPr id="20" name="Picture 19">
              <a:extLst>
                <a:ext uri="{FF2B5EF4-FFF2-40B4-BE49-F238E27FC236}">
                  <a16:creationId xmlns:a16="http://schemas.microsoft.com/office/drawing/2014/main" id="{DEA4C05D-22F4-496B-88FE-63F0C568BB8F}"/>
                </a:ext>
              </a:extLst>
            </p:cNvPr>
            <p:cNvPicPr>
              <a:picLocks noChangeAspect="1"/>
            </p:cNvPicPr>
            <p:nvPr/>
          </p:nvPicPr>
          <p:blipFill>
            <a:blip r:embed="rId4"/>
            <a:stretch>
              <a:fillRect/>
            </a:stretch>
          </p:blipFill>
          <p:spPr>
            <a:xfrm>
              <a:off x="5454580" y="2838793"/>
              <a:ext cx="1115671" cy="1104129"/>
            </a:xfrm>
            <a:prstGeom prst="rect">
              <a:avLst/>
            </a:prstGeom>
          </p:spPr>
        </p:pic>
      </p:grpSp>
      <p:pic>
        <p:nvPicPr>
          <p:cNvPr id="21" name="Picture 20">
            <a:extLst>
              <a:ext uri="{FF2B5EF4-FFF2-40B4-BE49-F238E27FC236}">
                <a16:creationId xmlns:a16="http://schemas.microsoft.com/office/drawing/2014/main" id="{8E508D10-2657-42C3-A4F4-70B1CF412DDE}"/>
              </a:ext>
            </a:extLst>
          </p:cNvPr>
          <p:cNvPicPr>
            <a:picLocks noChangeAspect="1"/>
          </p:cNvPicPr>
          <p:nvPr/>
        </p:nvPicPr>
        <p:blipFill>
          <a:blip r:embed="rId5"/>
          <a:stretch>
            <a:fillRect/>
          </a:stretch>
        </p:blipFill>
        <p:spPr>
          <a:xfrm>
            <a:off x="4434183" y="4014885"/>
            <a:ext cx="2738538" cy="1850684"/>
          </a:xfrm>
          <a:prstGeom prst="rect">
            <a:avLst/>
          </a:prstGeom>
        </p:spPr>
      </p:pic>
      <p:grpSp>
        <p:nvGrpSpPr>
          <p:cNvPr id="22" name="Group 21">
            <a:extLst>
              <a:ext uri="{FF2B5EF4-FFF2-40B4-BE49-F238E27FC236}">
                <a16:creationId xmlns:a16="http://schemas.microsoft.com/office/drawing/2014/main" id="{302A076E-8F5B-4E3F-865F-36243352031D}"/>
              </a:ext>
            </a:extLst>
          </p:cNvPr>
          <p:cNvGrpSpPr/>
          <p:nvPr/>
        </p:nvGrpSpPr>
        <p:grpSpPr>
          <a:xfrm>
            <a:off x="5135133" y="1373854"/>
            <a:ext cx="1336638" cy="1261208"/>
            <a:chOff x="5046609" y="1067215"/>
            <a:chExt cx="1776222" cy="1675985"/>
          </a:xfrm>
        </p:grpSpPr>
        <p:pic>
          <p:nvPicPr>
            <p:cNvPr id="23" name="Picture 22">
              <a:extLst>
                <a:ext uri="{FF2B5EF4-FFF2-40B4-BE49-F238E27FC236}">
                  <a16:creationId xmlns:a16="http://schemas.microsoft.com/office/drawing/2014/main" id="{42A5A3BB-8355-4CAD-8701-00439C66599B}"/>
                </a:ext>
              </a:extLst>
            </p:cNvPr>
            <p:cNvPicPr>
              <a:picLocks noChangeAspect="1"/>
            </p:cNvPicPr>
            <p:nvPr/>
          </p:nvPicPr>
          <p:blipFill>
            <a:blip r:embed="rId4"/>
            <a:stretch>
              <a:fillRect/>
            </a:stretch>
          </p:blipFill>
          <p:spPr>
            <a:xfrm>
              <a:off x="5046609" y="1067215"/>
              <a:ext cx="1177530" cy="1162775"/>
            </a:xfrm>
            <a:prstGeom prst="rect">
              <a:avLst/>
            </a:prstGeom>
          </p:spPr>
        </p:pic>
        <p:cxnSp>
          <p:nvCxnSpPr>
            <p:cNvPr id="24" name="Straight Arrow Connector 23">
              <a:extLst>
                <a:ext uri="{FF2B5EF4-FFF2-40B4-BE49-F238E27FC236}">
                  <a16:creationId xmlns:a16="http://schemas.microsoft.com/office/drawing/2014/main" id="{83D3787E-9D5C-4385-9275-6B3365C2E3F1}"/>
                </a:ext>
              </a:extLst>
            </p:cNvPr>
            <p:cNvCxnSpPr>
              <a:cxnSpLocks/>
            </p:cNvCxnSpPr>
            <p:nvPr/>
          </p:nvCxnSpPr>
          <p:spPr>
            <a:xfrm>
              <a:off x="6224139" y="1651875"/>
              <a:ext cx="598692"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076C03AB-189C-4A40-A508-1F40EDCAD903}"/>
                </a:ext>
              </a:extLst>
            </p:cNvPr>
            <p:cNvCxnSpPr>
              <a:cxnSpLocks/>
            </p:cNvCxnSpPr>
            <p:nvPr/>
          </p:nvCxnSpPr>
          <p:spPr>
            <a:xfrm>
              <a:off x="5589426" y="2229990"/>
              <a:ext cx="0" cy="51321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656672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52E63-9A43-4639-A381-260C658068CE}"/>
              </a:ext>
            </a:extLst>
          </p:cNvPr>
          <p:cNvSpPr>
            <a:spLocks noGrp="1"/>
          </p:cNvSpPr>
          <p:nvPr>
            <p:ph type="sldNum" sz="quarter" idx="12"/>
          </p:nvPr>
        </p:nvSpPr>
        <p:spPr/>
        <p:txBody>
          <a:bodyPr/>
          <a:lstStyle/>
          <a:p>
            <a:fld id="{C0DF9C1F-DB74-1E4B-8839-30A600129FD3}" type="slidenum">
              <a:rPr lang="en-US" smtClean="0"/>
              <a:t>37</a:t>
            </a:fld>
            <a:endParaRPr lang="en-US"/>
          </a:p>
        </p:txBody>
      </p:sp>
      <p:sp>
        <p:nvSpPr>
          <p:cNvPr id="5" name="Title 1">
            <a:extLst>
              <a:ext uri="{FF2B5EF4-FFF2-40B4-BE49-F238E27FC236}">
                <a16:creationId xmlns:a16="http://schemas.microsoft.com/office/drawing/2014/main" id="{77F86216-975F-4D1A-8ECD-14F9A2051031}"/>
              </a:ext>
            </a:extLst>
          </p:cNvPr>
          <p:cNvSpPr txBox="1">
            <a:spLocks/>
          </p:cNvSpPr>
          <p:nvPr/>
        </p:nvSpPr>
        <p:spPr>
          <a:xfrm>
            <a:off x="838199" y="365130"/>
            <a:ext cx="7555030" cy="4495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panose="020B0604020202020204" pitchFamily="34" charset="0"/>
                <a:ea typeface="Tahoma" panose="020B0604030504040204" pitchFamily="34" charset="0"/>
                <a:cs typeface="Arial" panose="020B0604020202020204" pitchFamily="34" charset="0"/>
              </a:rPr>
              <a:t>Image Rotation – Padding Effect</a:t>
            </a:r>
          </a:p>
        </p:txBody>
      </p:sp>
      <p:pic>
        <p:nvPicPr>
          <p:cNvPr id="13" name="Picture 12">
            <a:extLst>
              <a:ext uri="{FF2B5EF4-FFF2-40B4-BE49-F238E27FC236}">
                <a16:creationId xmlns:a16="http://schemas.microsoft.com/office/drawing/2014/main" id="{88A2123A-0C00-42C5-B494-E9393CE2078D}"/>
              </a:ext>
            </a:extLst>
          </p:cNvPr>
          <p:cNvPicPr>
            <a:picLocks noChangeAspect="1"/>
          </p:cNvPicPr>
          <p:nvPr/>
        </p:nvPicPr>
        <p:blipFill rotWithShape="1">
          <a:blip r:embed="rId2"/>
          <a:srcRect t="2751" b="-1"/>
          <a:stretch/>
        </p:blipFill>
        <p:spPr>
          <a:xfrm>
            <a:off x="4176844" y="1819117"/>
            <a:ext cx="3402443" cy="3602568"/>
          </a:xfrm>
          <a:prstGeom prst="rect">
            <a:avLst/>
          </a:prstGeom>
        </p:spPr>
      </p:pic>
      <p:pic>
        <p:nvPicPr>
          <p:cNvPr id="14" name="Picture 13" descr="A picture containing cup, sitting, coffee, table&#10;&#10;Description automatically generated">
            <a:extLst>
              <a:ext uri="{FF2B5EF4-FFF2-40B4-BE49-F238E27FC236}">
                <a16:creationId xmlns:a16="http://schemas.microsoft.com/office/drawing/2014/main" id="{AEBE6665-6991-40AE-A3D7-96E0480B5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96" y="1842701"/>
            <a:ext cx="3399005" cy="3578984"/>
          </a:xfrm>
          <a:prstGeom prst="rect">
            <a:avLst/>
          </a:prstGeom>
        </p:spPr>
      </p:pic>
      <p:pic>
        <p:nvPicPr>
          <p:cNvPr id="15" name="Picture 14">
            <a:extLst>
              <a:ext uri="{FF2B5EF4-FFF2-40B4-BE49-F238E27FC236}">
                <a16:creationId xmlns:a16="http://schemas.microsoft.com/office/drawing/2014/main" id="{E4224433-3D19-4556-98AC-20AB30EB5F87}"/>
              </a:ext>
            </a:extLst>
          </p:cNvPr>
          <p:cNvPicPr>
            <a:picLocks noChangeAspect="1"/>
          </p:cNvPicPr>
          <p:nvPr/>
        </p:nvPicPr>
        <p:blipFill rotWithShape="1">
          <a:blip r:embed="rId4"/>
          <a:srcRect l="592" t="6584" r="-1"/>
          <a:stretch/>
        </p:blipFill>
        <p:spPr>
          <a:xfrm>
            <a:off x="8239236" y="1819118"/>
            <a:ext cx="3584730" cy="3602567"/>
          </a:xfrm>
          <a:prstGeom prst="rect">
            <a:avLst/>
          </a:prstGeom>
        </p:spPr>
      </p:pic>
      <p:sp>
        <p:nvSpPr>
          <p:cNvPr id="16" name="TextBox 15">
            <a:extLst>
              <a:ext uri="{FF2B5EF4-FFF2-40B4-BE49-F238E27FC236}">
                <a16:creationId xmlns:a16="http://schemas.microsoft.com/office/drawing/2014/main" id="{8FEF19EA-AE7D-4C96-A9F0-C6D206C239A6}"/>
              </a:ext>
            </a:extLst>
          </p:cNvPr>
          <p:cNvSpPr txBox="1"/>
          <p:nvPr/>
        </p:nvSpPr>
        <p:spPr>
          <a:xfrm>
            <a:off x="336884" y="1071354"/>
            <a:ext cx="3330902" cy="461665"/>
          </a:xfrm>
          <a:prstGeom prst="rect">
            <a:avLst/>
          </a:prstGeom>
          <a:noFill/>
        </p:spPr>
        <p:txBody>
          <a:bodyPr wrap="square" rtlCol="0">
            <a:spAutoFit/>
          </a:bodyPr>
          <a:lstStyle/>
          <a:p>
            <a:pPr algn="ctr"/>
            <a:r>
              <a:rPr lang="en-CA" sz="2400" b="1" dirty="0">
                <a:latin typeface="Arial" panose="020B0604020202020204" pitchFamily="34" charset="0"/>
                <a:ea typeface="Tahoma" panose="020B0604030504040204" pitchFamily="34" charset="0"/>
                <a:cs typeface="Arial" panose="020B0604020202020204" pitchFamily="34" charset="0"/>
              </a:rPr>
              <a:t>Source Image</a:t>
            </a:r>
          </a:p>
        </p:txBody>
      </p:sp>
      <p:sp>
        <p:nvSpPr>
          <p:cNvPr id="26" name="TextBox 25">
            <a:extLst>
              <a:ext uri="{FF2B5EF4-FFF2-40B4-BE49-F238E27FC236}">
                <a16:creationId xmlns:a16="http://schemas.microsoft.com/office/drawing/2014/main" id="{BA98382F-3C1D-42F9-B379-1BD23948F8A2}"/>
              </a:ext>
            </a:extLst>
          </p:cNvPr>
          <p:cNvSpPr txBox="1"/>
          <p:nvPr/>
        </p:nvSpPr>
        <p:spPr>
          <a:xfrm>
            <a:off x="4018533" y="1058501"/>
            <a:ext cx="3750375" cy="461665"/>
          </a:xfrm>
          <a:prstGeom prst="rect">
            <a:avLst/>
          </a:prstGeom>
          <a:noFill/>
        </p:spPr>
        <p:txBody>
          <a:bodyPr wrap="square" rtlCol="0">
            <a:spAutoFit/>
          </a:bodyPr>
          <a:lstStyle/>
          <a:p>
            <a:pPr algn="ctr"/>
            <a:r>
              <a:rPr lang="en-CA" sz="2400" b="1" dirty="0">
                <a:latin typeface="Arial" panose="020B0604020202020204" pitchFamily="34" charset="0"/>
                <a:ea typeface="Tahoma" panose="020B0604030504040204" pitchFamily="34" charset="0"/>
                <a:cs typeface="Arial" panose="020B0604020202020204" pitchFamily="34" charset="0"/>
              </a:rPr>
              <a:t>Rotation W/O Padding</a:t>
            </a:r>
          </a:p>
        </p:txBody>
      </p:sp>
      <p:sp>
        <p:nvSpPr>
          <p:cNvPr id="27" name="TextBox 26">
            <a:extLst>
              <a:ext uri="{FF2B5EF4-FFF2-40B4-BE49-F238E27FC236}">
                <a16:creationId xmlns:a16="http://schemas.microsoft.com/office/drawing/2014/main" id="{464F3520-C255-41CB-9356-05B6EAEAD964}"/>
              </a:ext>
            </a:extLst>
          </p:cNvPr>
          <p:cNvSpPr txBox="1"/>
          <p:nvPr/>
        </p:nvSpPr>
        <p:spPr>
          <a:xfrm>
            <a:off x="8256820" y="1065511"/>
            <a:ext cx="3780133" cy="461665"/>
          </a:xfrm>
          <a:prstGeom prst="rect">
            <a:avLst/>
          </a:prstGeom>
          <a:noFill/>
        </p:spPr>
        <p:txBody>
          <a:bodyPr wrap="square" rtlCol="0">
            <a:spAutoFit/>
          </a:bodyPr>
          <a:lstStyle/>
          <a:p>
            <a:pPr algn="ctr"/>
            <a:r>
              <a:rPr lang="en-CA" sz="2400" b="1" dirty="0">
                <a:latin typeface="Arial" panose="020B0604020202020204" pitchFamily="34" charset="0"/>
                <a:ea typeface="Tahoma" panose="020B0604030504040204" pitchFamily="34" charset="0"/>
                <a:cs typeface="Arial" panose="020B0604020202020204" pitchFamily="34" charset="0"/>
              </a:rPr>
              <a:t>Rotation With Padding</a:t>
            </a:r>
          </a:p>
        </p:txBody>
      </p:sp>
    </p:spTree>
    <p:extLst>
      <p:ext uri="{BB962C8B-B14F-4D97-AF65-F5344CB8AC3E}">
        <p14:creationId xmlns:p14="http://schemas.microsoft.com/office/powerpoint/2010/main" val="1065922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52E63-9A43-4639-A381-260C658068CE}"/>
              </a:ext>
            </a:extLst>
          </p:cNvPr>
          <p:cNvSpPr>
            <a:spLocks noGrp="1"/>
          </p:cNvSpPr>
          <p:nvPr>
            <p:ph type="sldNum" sz="quarter" idx="12"/>
          </p:nvPr>
        </p:nvSpPr>
        <p:spPr/>
        <p:txBody>
          <a:bodyPr/>
          <a:lstStyle/>
          <a:p>
            <a:fld id="{C0DF9C1F-DB74-1E4B-8839-30A600129FD3}" type="slidenum">
              <a:rPr lang="en-US" smtClean="0"/>
              <a:t>38</a:t>
            </a:fld>
            <a:endParaRPr lang="en-US"/>
          </a:p>
        </p:txBody>
      </p:sp>
      <p:sp>
        <p:nvSpPr>
          <p:cNvPr id="5" name="Title 1">
            <a:extLst>
              <a:ext uri="{FF2B5EF4-FFF2-40B4-BE49-F238E27FC236}">
                <a16:creationId xmlns:a16="http://schemas.microsoft.com/office/drawing/2014/main" id="{77F86216-975F-4D1A-8ECD-14F9A2051031}"/>
              </a:ext>
            </a:extLst>
          </p:cNvPr>
          <p:cNvSpPr txBox="1">
            <a:spLocks/>
          </p:cNvSpPr>
          <p:nvPr/>
        </p:nvSpPr>
        <p:spPr>
          <a:xfrm>
            <a:off x="838199" y="365130"/>
            <a:ext cx="7555030" cy="4495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panose="020B0604020202020204" pitchFamily="34" charset="0"/>
                <a:ea typeface="Tahoma" panose="020B0604030504040204" pitchFamily="34" charset="0"/>
                <a:cs typeface="Arial" panose="020B0604020202020204" pitchFamily="34" charset="0"/>
              </a:rPr>
              <a:t>Image Rotation </a:t>
            </a:r>
          </a:p>
        </p:txBody>
      </p:sp>
      <p:sp>
        <p:nvSpPr>
          <p:cNvPr id="22" name="TextBox 21">
            <a:extLst>
              <a:ext uri="{FF2B5EF4-FFF2-40B4-BE49-F238E27FC236}">
                <a16:creationId xmlns:a16="http://schemas.microsoft.com/office/drawing/2014/main" id="{75CA20E5-0EBD-4F4B-AC23-9F701AF611D4}"/>
              </a:ext>
            </a:extLst>
          </p:cNvPr>
          <p:cNvSpPr txBox="1"/>
          <p:nvPr/>
        </p:nvSpPr>
        <p:spPr>
          <a:xfrm>
            <a:off x="8258541" y="1147719"/>
            <a:ext cx="3538994" cy="461665"/>
          </a:xfrm>
          <a:prstGeom prst="rect">
            <a:avLst/>
          </a:prstGeom>
          <a:noFill/>
        </p:spPr>
        <p:txBody>
          <a:bodyPr wrap="square" rtlCol="0">
            <a:spAutoFit/>
          </a:bodyPr>
          <a:lstStyle/>
          <a:p>
            <a:pPr algn="ctr"/>
            <a:r>
              <a:rPr lang="en-CA" sz="2400" b="1" dirty="0">
                <a:latin typeface="+mj-lt"/>
                <a:ea typeface="Tahoma" panose="020B0604030504040204" pitchFamily="34" charset="0"/>
                <a:cs typeface="Tahoma" panose="020B0604030504040204" pitchFamily="34" charset="0"/>
              </a:rPr>
              <a:t>Rotate 45</a:t>
            </a:r>
            <a:r>
              <a:rPr lang="en-CA" sz="2400" b="1" baseline="30000" dirty="0">
                <a:latin typeface="+mj-lt"/>
                <a:ea typeface="Tahoma" panose="020B0604030504040204" pitchFamily="34" charset="0"/>
                <a:cs typeface="Tahoma" panose="020B0604030504040204" pitchFamily="34" charset="0"/>
              </a:rPr>
              <a:t>0</a:t>
            </a:r>
            <a:r>
              <a:rPr lang="en-CA" sz="2400" b="1" dirty="0">
                <a:latin typeface="+mj-lt"/>
                <a:ea typeface="Tahoma" panose="020B0604030504040204" pitchFamily="34" charset="0"/>
                <a:cs typeface="Tahoma" panose="020B0604030504040204" pitchFamily="34" charset="0"/>
              </a:rPr>
              <a:t> CCW</a:t>
            </a:r>
          </a:p>
        </p:txBody>
      </p:sp>
      <p:sp>
        <p:nvSpPr>
          <p:cNvPr id="23" name="TextBox 22">
            <a:extLst>
              <a:ext uri="{FF2B5EF4-FFF2-40B4-BE49-F238E27FC236}">
                <a16:creationId xmlns:a16="http://schemas.microsoft.com/office/drawing/2014/main" id="{FB498FD9-28D9-486D-9C57-A6CE9C4BB506}"/>
              </a:ext>
            </a:extLst>
          </p:cNvPr>
          <p:cNvSpPr txBox="1"/>
          <p:nvPr/>
        </p:nvSpPr>
        <p:spPr>
          <a:xfrm>
            <a:off x="4854688" y="1229684"/>
            <a:ext cx="1812683" cy="461665"/>
          </a:xfrm>
          <a:prstGeom prst="rect">
            <a:avLst/>
          </a:prstGeom>
          <a:noFill/>
        </p:spPr>
        <p:txBody>
          <a:bodyPr wrap="square" rtlCol="0">
            <a:spAutoFit/>
          </a:bodyPr>
          <a:lstStyle/>
          <a:p>
            <a:pPr algn="ctr"/>
            <a:r>
              <a:rPr lang="en-CA" sz="2400" b="1" dirty="0">
                <a:latin typeface="+mj-lt"/>
                <a:ea typeface="Tahoma" panose="020B0604030504040204" pitchFamily="34" charset="0"/>
                <a:cs typeface="Tahoma" panose="020B0604030504040204" pitchFamily="34" charset="0"/>
              </a:rPr>
              <a:t>Template</a:t>
            </a:r>
          </a:p>
        </p:txBody>
      </p:sp>
      <p:pic>
        <p:nvPicPr>
          <p:cNvPr id="24" name="Picture 23">
            <a:extLst>
              <a:ext uri="{FF2B5EF4-FFF2-40B4-BE49-F238E27FC236}">
                <a16:creationId xmlns:a16="http://schemas.microsoft.com/office/drawing/2014/main" id="{68B3FF2B-7C9B-4E7E-824C-37EB58BB202C}"/>
              </a:ext>
            </a:extLst>
          </p:cNvPr>
          <p:cNvPicPr>
            <a:picLocks noChangeAspect="1"/>
          </p:cNvPicPr>
          <p:nvPr/>
        </p:nvPicPr>
        <p:blipFill rotWithShape="1">
          <a:blip r:embed="rId2"/>
          <a:srcRect t="3432"/>
          <a:stretch/>
        </p:blipFill>
        <p:spPr>
          <a:xfrm>
            <a:off x="745456" y="1698973"/>
            <a:ext cx="3694698" cy="3666685"/>
          </a:xfrm>
          <a:prstGeom prst="rect">
            <a:avLst/>
          </a:prstGeom>
        </p:spPr>
      </p:pic>
      <p:sp>
        <p:nvSpPr>
          <p:cNvPr id="29" name="TextBox 28">
            <a:extLst>
              <a:ext uri="{FF2B5EF4-FFF2-40B4-BE49-F238E27FC236}">
                <a16:creationId xmlns:a16="http://schemas.microsoft.com/office/drawing/2014/main" id="{8B927539-5D1A-4A82-AF62-7929D8D34637}"/>
              </a:ext>
            </a:extLst>
          </p:cNvPr>
          <p:cNvSpPr txBox="1"/>
          <p:nvPr/>
        </p:nvSpPr>
        <p:spPr>
          <a:xfrm>
            <a:off x="798832" y="1231979"/>
            <a:ext cx="3594607" cy="461665"/>
          </a:xfrm>
          <a:prstGeom prst="rect">
            <a:avLst/>
          </a:prstGeom>
          <a:noFill/>
        </p:spPr>
        <p:txBody>
          <a:bodyPr wrap="square" rtlCol="0">
            <a:spAutoFit/>
          </a:bodyPr>
          <a:lstStyle/>
          <a:p>
            <a:pPr algn="ctr"/>
            <a:r>
              <a:rPr lang="en-CA" sz="2400" b="1" dirty="0">
                <a:latin typeface="+mj-lt"/>
                <a:ea typeface="Tahoma" panose="020B0604030504040204" pitchFamily="34" charset="0"/>
                <a:cs typeface="Tahoma" panose="020B0604030504040204" pitchFamily="34" charset="0"/>
              </a:rPr>
              <a:t>Padded Source Image</a:t>
            </a:r>
          </a:p>
        </p:txBody>
      </p:sp>
      <p:grpSp>
        <p:nvGrpSpPr>
          <p:cNvPr id="30" name="Group 29">
            <a:extLst>
              <a:ext uri="{FF2B5EF4-FFF2-40B4-BE49-F238E27FC236}">
                <a16:creationId xmlns:a16="http://schemas.microsoft.com/office/drawing/2014/main" id="{AD350B72-BF04-4DDE-AC78-7A6E52D56AC5}"/>
              </a:ext>
            </a:extLst>
          </p:cNvPr>
          <p:cNvGrpSpPr/>
          <p:nvPr/>
        </p:nvGrpSpPr>
        <p:grpSpPr>
          <a:xfrm>
            <a:off x="4695054" y="1669580"/>
            <a:ext cx="2725534" cy="3079372"/>
            <a:chOff x="4343917" y="2422206"/>
            <a:chExt cx="2481562" cy="2803727"/>
          </a:xfrm>
        </p:grpSpPr>
        <p:grpSp>
          <p:nvGrpSpPr>
            <p:cNvPr id="31" name="Group 30">
              <a:extLst>
                <a:ext uri="{FF2B5EF4-FFF2-40B4-BE49-F238E27FC236}">
                  <a16:creationId xmlns:a16="http://schemas.microsoft.com/office/drawing/2014/main" id="{9AE729A8-22A2-4AB6-B12F-E08446D3338A}"/>
                </a:ext>
              </a:extLst>
            </p:cNvPr>
            <p:cNvGrpSpPr/>
            <p:nvPr/>
          </p:nvGrpSpPr>
          <p:grpSpPr>
            <a:xfrm>
              <a:off x="4343917" y="2422206"/>
              <a:ext cx="2481562" cy="2803727"/>
              <a:chOff x="4343917" y="2422206"/>
              <a:chExt cx="2481562" cy="2803727"/>
            </a:xfrm>
          </p:grpSpPr>
          <p:grpSp>
            <p:nvGrpSpPr>
              <p:cNvPr id="34" name="Group 33">
                <a:extLst>
                  <a:ext uri="{FF2B5EF4-FFF2-40B4-BE49-F238E27FC236}">
                    <a16:creationId xmlns:a16="http://schemas.microsoft.com/office/drawing/2014/main" id="{F4642404-A94B-4E4F-B7DA-4806A88ECD29}"/>
                  </a:ext>
                </a:extLst>
              </p:cNvPr>
              <p:cNvGrpSpPr/>
              <p:nvPr/>
            </p:nvGrpSpPr>
            <p:grpSpPr>
              <a:xfrm>
                <a:off x="4717428" y="2826190"/>
                <a:ext cx="1763679" cy="2074496"/>
                <a:chOff x="4800242" y="2919535"/>
                <a:chExt cx="1763679" cy="2074496"/>
              </a:xfrm>
            </p:grpSpPr>
            <p:pic>
              <p:nvPicPr>
                <p:cNvPr id="37" name="Picture 36" descr="A picture containing cup, sitting, coffee, table&#10;&#10;Description automatically generated">
                  <a:extLst>
                    <a:ext uri="{FF2B5EF4-FFF2-40B4-BE49-F238E27FC236}">
                      <a16:creationId xmlns:a16="http://schemas.microsoft.com/office/drawing/2014/main" id="{9081777B-84DC-4C04-A02D-B78B296C2B63}"/>
                    </a:ext>
                  </a:extLst>
                </p:cNvPr>
                <p:cNvPicPr>
                  <a:picLocks noChangeAspect="1"/>
                </p:cNvPicPr>
                <p:nvPr/>
              </p:nvPicPr>
              <p:blipFill rotWithShape="1">
                <a:blip r:embed="rId3">
                  <a:extLst>
                    <a:ext uri="{28A0092B-C50C-407E-A947-70E740481C1C}">
                      <a14:useLocalDpi xmlns:a14="http://schemas.microsoft.com/office/drawing/2010/main" val="0"/>
                    </a:ext>
                  </a:extLst>
                </a:blip>
                <a:srcRect l="60098" r="21987" b="80119"/>
                <a:stretch/>
              </p:blipFill>
              <p:spPr>
                <a:xfrm>
                  <a:off x="4800242" y="2919535"/>
                  <a:ext cx="1763679" cy="2074496"/>
                </a:xfrm>
                <a:prstGeom prst="rect">
                  <a:avLst/>
                </a:prstGeom>
              </p:spPr>
            </p:pic>
            <p:sp>
              <p:nvSpPr>
                <p:cNvPr id="38" name="TextBox 37">
                  <a:extLst>
                    <a:ext uri="{FF2B5EF4-FFF2-40B4-BE49-F238E27FC236}">
                      <a16:creationId xmlns:a16="http://schemas.microsoft.com/office/drawing/2014/main" id="{A59DB25A-D8E7-431A-82F8-C4CC6CE65362}"/>
                    </a:ext>
                  </a:extLst>
                </p:cNvPr>
                <p:cNvSpPr txBox="1"/>
                <p:nvPr/>
              </p:nvSpPr>
              <p:spPr>
                <a:xfrm>
                  <a:off x="5226949" y="4242049"/>
                  <a:ext cx="322492" cy="276999"/>
                </a:xfrm>
                <a:prstGeom prst="rect">
                  <a:avLst/>
                </a:prstGeom>
                <a:solidFill>
                  <a:schemeClr val="bg1"/>
                </a:solidFill>
              </p:spPr>
              <p:txBody>
                <a:bodyPr wrap="square" lIns="0" tIns="0" rIns="0" bIns="0" rtlCol="0">
                  <a:spAutoFit/>
                </a:bodyPr>
                <a:lstStyle/>
                <a:p>
                  <a:r>
                    <a:rPr lang="en-US" b="1" dirty="0"/>
                    <a:t>  1</a:t>
                  </a:r>
                </a:p>
              </p:txBody>
            </p:sp>
          </p:grpSp>
          <p:sp>
            <p:nvSpPr>
              <p:cNvPr id="35" name="TextBox 34">
                <a:extLst>
                  <a:ext uri="{FF2B5EF4-FFF2-40B4-BE49-F238E27FC236}">
                    <a16:creationId xmlns:a16="http://schemas.microsoft.com/office/drawing/2014/main" id="{EBE7E5F4-B04A-42DD-8DC7-CEDD447D2ACA}"/>
                  </a:ext>
                </a:extLst>
              </p:cNvPr>
              <p:cNvSpPr txBox="1"/>
              <p:nvPr/>
            </p:nvSpPr>
            <p:spPr>
              <a:xfrm>
                <a:off x="4343917" y="2422206"/>
                <a:ext cx="800218" cy="276999"/>
              </a:xfrm>
              <a:prstGeom prst="rect">
                <a:avLst/>
              </a:prstGeom>
              <a:noFill/>
            </p:spPr>
            <p:txBody>
              <a:bodyPr wrap="square" lIns="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(x</a:t>
                </a:r>
                <a:r>
                  <a:rPr lang="en-US" b="1" baseline="-25000" dirty="0">
                    <a:latin typeface="Tahoma" panose="020B0604030504040204" pitchFamily="34" charset="0"/>
                    <a:ea typeface="Tahoma" panose="020B0604030504040204" pitchFamily="34" charset="0"/>
                    <a:cs typeface="Tahoma" panose="020B0604030504040204" pitchFamily="34" charset="0"/>
                  </a:rPr>
                  <a:t>0</a:t>
                </a:r>
                <a:r>
                  <a:rPr lang="en-US" b="1" dirty="0">
                    <a:latin typeface="Tahoma" panose="020B0604030504040204" pitchFamily="34" charset="0"/>
                    <a:ea typeface="Tahoma" panose="020B0604030504040204" pitchFamily="34" charset="0"/>
                    <a:cs typeface="Tahoma" panose="020B0604030504040204" pitchFamily="34" charset="0"/>
                  </a:rPr>
                  <a:t>,y</a:t>
                </a:r>
                <a:r>
                  <a:rPr lang="en-US" b="1" baseline="-25000" dirty="0">
                    <a:latin typeface="Tahoma" panose="020B0604030504040204" pitchFamily="34" charset="0"/>
                    <a:ea typeface="Tahoma" panose="020B0604030504040204" pitchFamily="34" charset="0"/>
                    <a:cs typeface="Tahoma" panose="020B0604030504040204" pitchFamily="34" charset="0"/>
                  </a:rPr>
                  <a:t>0</a:t>
                </a:r>
                <a:r>
                  <a:rPr lang="en-US" b="1" dirty="0">
                    <a:latin typeface="Tahoma" panose="020B0604030504040204" pitchFamily="34" charset="0"/>
                    <a:ea typeface="Tahoma" panose="020B0604030504040204" pitchFamily="34" charset="0"/>
                    <a:cs typeface="Tahoma" panose="020B0604030504040204" pitchFamily="34" charset="0"/>
                  </a:rPr>
                  <a:t>)</a:t>
                </a:r>
              </a:p>
            </p:txBody>
          </p:sp>
          <p:sp>
            <p:nvSpPr>
              <p:cNvPr id="36" name="TextBox 35">
                <a:extLst>
                  <a:ext uri="{FF2B5EF4-FFF2-40B4-BE49-F238E27FC236}">
                    <a16:creationId xmlns:a16="http://schemas.microsoft.com/office/drawing/2014/main" id="{9B1F32F1-501C-488B-AB3D-607BACE351AA}"/>
                  </a:ext>
                </a:extLst>
              </p:cNvPr>
              <p:cNvSpPr txBox="1"/>
              <p:nvPr/>
            </p:nvSpPr>
            <p:spPr>
              <a:xfrm>
                <a:off x="6025261" y="4948934"/>
                <a:ext cx="800218" cy="276999"/>
              </a:xfrm>
              <a:prstGeom prst="rect">
                <a:avLst/>
              </a:prstGeom>
              <a:noFill/>
            </p:spPr>
            <p:txBody>
              <a:bodyPr wrap="square" lIns="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(x</a:t>
                </a:r>
                <a:r>
                  <a:rPr lang="en-US" b="1" baseline="-25000" dirty="0">
                    <a:latin typeface="Tahoma" panose="020B0604030504040204" pitchFamily="34" charset="0"/>
                    <a:ea typeface="Tahoma" panose="020B0604030504040204" pitchFamily="34" charset="0"/>
                    <a:cs typeface="Tahoma" panose="020B0604030504040204" pitchFamily="34" charset="0"/>
                  </a:rPr>
                  <a:t>1</a:t>
                </a:r>
                <a:r>
                  <a:rPr lang="en-US" b="1" dirty="0">
                    <a:latin typeface="Tahoma" panose="020B0604030504040204" pitchFamily="34" charset="0"/>
                    <a:ea typeface="Tahoma" panose="020B0604030504040204" pitchFamily="34" charset="0"/>
                    <a:cs typeface="Tahoma" panose="020B0604030504040204" pitchFamily="34" charset="0"/>
                  </a:rPr>
                  <a:t>,y</a:t>
                </a:r>
                <a:r>
                  <a:rPr lang="en-US" b="1" baseline="-25000" dirty="0">
                    <a:latin typeface="Tahoma" panose="020B0604030504040204" pitchFamily="34" charset="0"/>
                    <a:ea typeface="Tahoma" panose="020B0604030504040204" pitchFamily="34" charset="0"/>
                    <a:cs typeface="Tahoma" panose="020B0604030504040204" pitchFamily="34" charset="0"/>
                  </a:rPr>
                  <a:t>1</a:t>
                </a:r>
                <a:r>
                  <a:rPr lang="en-US" b="1" dirty="0">
                    <a:latin typeface="Tahoma" panose="020B0604030504040204" pitchFamily="34" charset="0"/>
                    <a:ea typeface="Tahoma" panose="020B0604030504040204" pitchFamily="34" charset="0"/>
                    <a:cs typeface="Tahoma" panose="020B0604030504040204" pitchFamily="34" charset="0"/>
                  </a:rPr>
                  <a:t>)</a:t>
                </a:r>
              </a:p>
            </p:txBody>
          </p:sp>
        </p:grpSp>
        <p:sp>
          <p:nvSpPr>
            <p:cNvPr id="32" name="Oval 31">
              <a:extLst>
                <a:ext uri="{FF2B5EF4-FFF2-40B4-BE49-F238E27FC236}">
                  <a16:creationId xmlns:a16="http://schemas.microsoft.com/office/drawing/2014/main" id="{E40D40BA-B347-4257-B149-8542EBE774BC}"/>
                </a:ext>
              </a:extLst>
            </p:cNvPr>
            <p:cNvSpPr/>
            <p:nvPr/>
          </p:nvSpPr>
          <p:spPr>
            <a:xfrm>
              <a:off x="4653423" y="2736738"/>
              <a:ext cx="181205" cy="1827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C7266BA-E72A-4A7F-ADB5-7C709A9B417B}"/>
                </a:ext>
              </a:extLst>
            </p:cNvPr>
            <p:cNvSpPr/>
            <p:nvPr/>
          </p:nvSpPr>
          <p:spPr>
            <a:xfrm>
              <a:off x="6378376" y="4775590"/>
              <a:ext cx="181205" cy="1827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A5483E48-705D-4879-9A76-77F9D6A99E33}"/>
              </a:ext>
            </a:extLst>
          </p:cNvPr>
          <p:cNvGrpSpPr/>
          <p:nvPr/>
        </p:nvGrpSpPr>
        <p:grpSpPr>
          <a:xfrm>
            <a:off x="8029684" y="1609384"/>
            <a:ext cx="3910320" cy="3887092"/>
            <a:chOff x="7575196" y="2394110"/>
            <a:chExt cx="3910320" cy="3887092"/>
          </a:xfrm>
        </p:grpSpPr>
        <p:pic>
          <p:nvPicPr>
            <p:cNvPr id="40" name="Picture 39">
              <a:extLst>
                <a:ext uri="{FF2B5EF4-FFF2-40B4-BE49-F238E27FC236}">
                  <a16:creationId xmlns:a16="http://schemas.microsoft.com/office/drawing/2014/main" id="{AAB900EE-D2CD-41F0-BAEF-010288C1CD46}"/>
                </a:ext>
              </a:extLst>
            </p:cNvPr>
            <p:cNvPicPr>
              <a:picLocks noChangeAspect="1"/>
            </p:cNvPicPr>
            <p:nvPr/>
          </p:nvPicPr>
          <p:blipFill rotWithShape="1">
            <a:blip r:embed="rId4"/>
            <a:srcRect t="9448"/>
            <a:stretch/>
          </p:blipFill>
          <p:spPr>
            <a:xfrm>
              <a:off x="7575196" y="2394110"/>
              <a:ext cx="3910320" cy="3887092"/>
            </a:xfrm>
            <a:prstGeom prst="rect">
              <a:avLst/>
            </a:prstGeom>
          </p:spPr>
        </p:pic>
        <p:grpSp>
          <p:nvGrpSpPr>
            <p:cNvPr id="41" name="Group 40">
              <a:extLst>
                <a:ext uri="{FF2B5EF4-FFF2-40B4-BE49-F238E27FC236}">
                  <a16:creationId xmlns:a16="http://schemas.microsoft.com/office/drawing/2014/main" id="{D038DBD7-C403-4452-8886-C31728152702}"/>
                </a:ext>
              </a:extLst>
            </p:cNvPr>
            <p:cNvGrpSpPr/>
            <p:nvPr/>
          </p:nvGrpSpPr>
          <p:grpSpPr>
            <a:xfrm>
              <a:off x="8975400" y="3825584"/>
              <a:ext cx="1196162" cy="1118917"/>
              <a:chOff x="4762628" y="2764890"/>
              <a:chExt cx="1196162" cy="1118917"/>
            </a:xfrm>
          </p:grpSpPr>
          <p:sp>
            <p:nvSpPr>
              <p:cNvPr id="42" name="TextBox 41">
                <a:extLst>
                  <a:ext uri="{FF2B5EF4-FFF2-40B4-BE49-F238E27FC236}">
                    <a16:creationId xmlns:a16="http://schemas.microsoft.com/office/drawing/2014/main" id="{DD048896-886E-4192-8E6E-EDF3859E339A}"/>
                  </a:ext>
                </a:extLst>
              </p:cNvPr>
              <p:cNvSpPr txBox="1"/>
              <p:nvPr/>
            </p:nvSpPr>
            <p:spPr>
              <a:xfrm>
                <a:off x="5407263" y="2764890"/>
                <a:ext cx="199301" cy="276999"/>
              </a:xfrm>
              <a:prstGeom prst="rect">
                <a:avLst/>
              </a:prstGeom>
              <a:solidFill>
                <a:schemeClr val="bg1"/>
              </a:solidFill>
            </p:spPr>
            <p:txBody>
              <a:bodyPr wrap="square" lIns="0" tIns="0" rIns="0" bIns="0" rtlCol="0">
                <a:spAutoFit/>
              </a:bodyPr>
              <a:lstStyle/>
              <a:p>
                <a:r>
                  <a:rPr lang="en-US" b="1" dirty="0"/>
                  <a:t> 1</a:t>
                </a:r>
              </a:p>
            </p:txBody>
          </p:sp>
          <p:sp>
            <p:nvSpPr>
              <p:cNvPr id="43" name="TextBox 42">
                <a:extLst>
                  <a:ext uri="{FF2B5EF4-FFF2-40B4-BE49-F238E27FC236}">
                    <a16:creationId xmlns:a16="http://schemas.microsoft.com/office/drawing/2014/main" id="{D7A7B203-3840-4F11-84EA-F7C106D3E724}"/>
                  </a:ext>
                </a:extLst>
              </p:cNvPr>
              <p:cNvSpPr txBox="1"/>
              <p:nvPr/>
            </p:nvSpPr>
            <p:spPr>
              <a:xfrm>
                <a:off x="5759489" y="3050516"/>
                <a:ext cx="199301" cy="276999"/>
              </a:xfrm>
              <a:prstGeom prst="rect">
                <a:avLst/>
              </a:prstGeom>
              <a:solidFill>
                <a:schemeClr val="bg1"/>
              </a:solidFill>
            </p:spPr>
            <p:txBody>
              <a:bodyPr wrap="square" lIns="0" tIns="0" rIns="0" bIns="0" rtlCol="0">
                <a:spAutoFit/>
              </a:bodyPr>
              <a:lstStyle/>
              <a:p>
                <a:r>
                  <a:rPr lang="en-US" b="1" dirty="0"/>
                  <a:t> 2</a:t>
                </a:r>
              </a:p>
            </p:txBody>
          </p:sp>
          <p:sp>
            <p:nvSpPr>
              <p:cNvPr id="44" name="TextBox 43">
                <a:extLst>
                  <a:ext uri="{FF2B5EF4-FFF2-40B4-BE49-F238E27FC236}">
                    <a16:creationId xmlns:a16="http://schemas.microsoft.com/office/drawing/2014/main" id="{EE3473BC-4BC6-414B-8AC8-F098FFC54808}"/>
                  </a:ext>
                </a:extLst>
              </p:cNvPr>
              <p:cNvSpPr txBox="1"/>
              <p:nvPr/>
            </p:nvSpPr>
            <p:spPr>
              <a:xfrm>
                <a:off x="5588223" y="3517680"/>
                <a:ext cx="230635" cy="276999"/>
              </a:xfrm>
              <a:prstGeom prst="rect">
                <a:avLst/>
              </a:prstGeom>
              <a:solidFill>
                <a:schemeClr val="bg1"/>
              </a:solidFill>
            </p:spPr>
            <p:txBody>
              <a:bodyPr wrap="square" lIns="0" tIns="0" rIns="0" bIns="0" rtlCol="0">
                <a:spAutoFit/>
              </a:bodyPr>
              <a:lstStyle/>
              <a:p>
                <a:r>
                  <a:rPr lang="en-US" b="1" dirty="0"/>
                  <a:t> 3</a:t>
                </a:r>
              </a:p>
            </p:txBody>
          </p:sp>
          <p:sp>
            <p:nvSpPr>
              <p:cNvPr id="45" name="TextBox 44">
                <a:extLst>
                  <a:ext uri="{FF2B5EF4-FFF2-40B4-BE49-F238E27FC236}">
                    <a16:creationId xmlns:a16="http://schemas.microsoft.com/office/drawing/2014/main" id="{A3C9FBDA-70C4-4071-9502-D7506A045A8D}"/>
                  </a:ext>
                </a:extLst>
              </p:cNvPr>
              <p:cNvSpPr txBox="1"/>
              <p:nvPr/>
            </p:nvSpPr>
            <p:spPr>
              <a:xfrm>
                <a:off x="5163372" y="3606808"/>
                <a:ext cx="199301" cy="276999"/>
              </a:xfrm>
              <a:prstGeom prst="rect">
                <a:avLst/>
              </a:prstGeom>
              <a:solidFill>
                <a:schemeClr val="bg1"/>
              </a:solidFill>
            </p:spPr>
            <p:txBody>
              <a:bodyPr wrap="square" lIns="0" tIns="0" rIns="0" bIns="0" rtlCol="0">
                <a:spAutoFit/>
              </a:bodyPr>
              <a:lstStyle/>
              <a:p>
                <a:r>
                  <a:rPr lang="en-US" b="1" dirty="0"/>
                  <a:t> 4</a:t>
                </a:r>
              </a:p>
            </p:txBody>
          </p:sp>
          <p:sp>
            <p:nvSpPr>
              <p:cNvPr id="46" name="TextBox 45">
                <a:extLst>
                  <a:ext uri="{FF2B5EF4-FFF2-40B4-BE49-F238E27FC236}">
                    <a16:creationId xmlns:a16="http://schemas.microsoft.com/office/drawing/2014/main" id="{C3A2520A-7C99-4A62-906B-24655BACA8C0}"/>
                  </a:ext>
                </a:extLst>
              </p:cNvPr>
              <p:cNvSpPr txBox="1"/>
              <p:nvPr/>
            </p:nvSpPr>
            <p:spPr>
              <a:xfrm>
                <a:off x="4762628" y="3288224"/>
                <a:ext cx="230635" cy="276999"/>
              </a:xfrm>
              <a:prstGeom prst="rect">
                <a:avLst/>
              </a:prstGeom>
              <a:solidFill>
                <a:schemeClr val="bg1"/>
              </a:solidFill>
            </p:spPr>
            <p:txBody>
              <a:bodyPr wrap="square" lIns="0" tIns="0" rIns="0" bIns="0" rtlCol="0">
                <a:spAutoFit/>
              </a:bodyPr>
              <a:lstStyle/>
              <a:p>
                <a:r>
                  <a:rPr lang="en-US" b="1" dirty="0"/>
                  <a:t> 5</a:t>
                </a:r>
              </a:p>
            </p:txBody>
          </p:sp>
        </p:grpSp>
      </p:grpSp>
      <p:cxnSp>
        <p:nvCxnSpPr>
          <p:cNvPr id="28" name="Straight Arrow Connector 27">
            <a:extLst>
              <a:ext uri="{FF2B5EF4-FFF2-40B4-BE49-F238E27FC236}">
                <a16:creationId xmlns:a16="http://schemas.microsoft.com/office/drawing/2014/main" id="{9C18697C-29B3-45D9-91D1-C032C206C4A1}"/>
              </a:ext>
            </a:extLst>
          </p:cNvPr>
          <p:cNvCxnSpPr>
            <a:cxnSpLocks/>
            <a:stCxn id="37" idx="3"/>
          </p:cNvCxnSpPr>
          <p:nvPr/>
        </p:nvCxnSpPr>
        <p:spPr>
          <a:xfrm>
            <a:off x="7042359" y="3252505"/>
            <a:ext cx="3328441" cy="2557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F5A0EEE-0447-42FC-91D2-4ACE56B0FD2F}"/>
              </a:ext>
            </a:extLst>
          </p:cNvPr>
          <p:cNvCxnSpPr>
            <a:cxnSpLocks/>
          </p:cNvCxnSpPr>
          <p:nvPr/>
        </p:nvCxnSpPr>
        <p:spPr>
          <a:xfrm>
            <a:off x="3180841" y="3180257"/>
            <a:ext cx="2228364" cy="4232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724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52E63-9A43-4639-A381-260C658068CE}"/>
              </a:ext>
            </a:extLst>
          </p:cNvPr>
          <p:cNvSpPr>
            <a:spLocks noGrp="1"/>
          </p:cNvSpPr>
          <p:nvPr>
            <p:ph type="sldNum" sz="quarter" idx="12"/>
          </p:nvPr>
        </p:nvSpPr>
        <p:spPr/>
        <p:txBody>
          <a:bodyPr/>
          <a:lstStyle/>
          <a:p>
            <a:fld id="{C0DF9C1F-DB74-1E4B-8839-30A600129FD3}" type="slidenum">
              <a:rPr lang="en-US" smtClean="0"/>
              <a:t>39</a:t>
            </a:fld>
            <a:endParaRPr lang="en-US"/>
          </a:p>
        </p:txBody>
      </p:sp>
      <p:sp>
        <p:nvSpPr>
          <p:cNvPr id="5" name="Title 1">
            <a:extLst>
              <a:ext uri="{FF2B5EF4-FFF2-40B4-BE49-F238E27FC236}">
                <a16:creationId xmlns:a16="http://schemas.microsoft.com/office/drawing/2014/main" id="{77F86216-975F-4D1A-8ECD-14F9A2051031}"/>
              </a:ext>
            </a:extLst>
          </p:cNvPr>
          <p:cNvSpPr txBox="1">
            <a:spLocks/>
          </p:cNvSpPr>
          <p:nvPr/>
        </p:nvSpPr>
        <p:spPr>
          <a:xfrm>
            <a:off x="838199" y="365130"/>
            <a:ext cx="7555030" cy="4495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panose="020B0604020202020204" pitchFamily="34" charset="0"/>
                <a:ea typeface="Tahoma" panose="020B0604030504040204" pitchFamily="34" charset="0"/>
                <a:cs typeface="Arial" panose="020B0604020202020204" pitchFamily="34" charset="0"/>
              </a:rPr>
              <a:t>Image Rotation (cont’d) </a:t>
            </a:r>
          </a:p>
        </p:txBody>
      </p:sp>
      <p:pic>
        <p:nvPicPr>
          <p:cNvPr id="2" name="Picture 1">
            <a:extLst>
              <a:ext uri="{FF2B5EF4-FFF2-40B4-BE49-F238E27FC236}">
                <a16:creationId xmlns:a16="http://schemas.microsoft.com/office/drawing/2014/main" id="{F05F8444-2211-4A36-8A2F-CE2C88960BDF}"/>
              </a:ext>
            </a:extLst>
          </p:cNvPr>
          <p:cNvPicPr>
            <a:picLocks noChangeAspect="1"/>
          </p:cNvPicPr>
          <p:nvPr/>
        </p:nvPicPr>
        <p:blipFill>
          <a:blip r:embed="rId2"/>
          <a:stretch>
            <a:fillRect/>
          </a:stretch>
        </p:blipFill>
        <p:spPr>
          <a:xfrm>
            <a:off x="1960482" y="1448026"/>
            <a:ext cx="3968540" cy="3961948"/>
          </a:xfrm>
          <a:prstGeom prst="rect">
            <a:avLst/>
          </a:prstGeom>
        </p:spPr>
      </p:pic>
      <p:pic>
        <p:nvPicPr>
          <p:cNvPr id="3" name="Picture 2">
            <a:extLst>
              <a:ext uri="{FF2B5EF4-FFF2-40B4-BE49-F238E27FC236}">
                <a16:creationId xmlns:a16="http://schemas.microsoft.com/office/drawing/2014/main" id="{9A8887E4-3922-4EC4-AC64-30071C21193A}"/>
              </a:ext>
            </a:extLst>
          </p:cNvPr>
          <p:cNvPicPr>
            <a:picLocks noChangeAspect="1"/>
          </p:cNvPicPr>
          <p:nvPr/>
        </p:nvPicPr>
        <p:blipFill rotWithShape="1">
          <a:blip r:embed="rId3"/>
          <a:srcRect l="1646" t="2340" b="2043"/>
          <a:stretch/>
        </p:blipFill>
        <p:spPr>
          <a:xfrm>
            <a:off x="6865080" y="1719800"/>
            <a:ext cx="4199521" cy="3366576"/>
          </a:xfrm>
          <a:prstGeom prst="rect">
            <a:avLst/>
          </a:prstGeom>
        </p:spPr>
      </p:pic>
      <p:sp>
        <p:nvSpPr>
          <p:cNvPr id="60" name="TextBox 59">
            <a:extLst>
              <a:ext uri="{FF2B5EF4-FFF2-40B4-BE49-F238E27FC236}">
                <a16:creationId xmlns:a16="http://schemas.microsoft.com/office/drawing/2014/main" id="{77B753A1-32E7-4B65-80B9-0DB76F2D4567}"/>
              </a:ext>
            </a:extLst>
          </p:cNvPr>
          <p:cNvSpPr txBox="1"/>
          <p:nvPr/>
        </p:nvSpPr>
        <p:spPr>
          <a:xfrm>
            <a:off x="7109139" y="1251856"/>
            <a:ext cx="4222339" cy="461665"/>
          </a:xfrm>
          <a:prstGeom prst="rect">
            <a:avLst/>
          </a:prstGeom>
          <a:noFill/>
        </p:spPr>
        <p:txBody>
          <a:bodyPr wrap="square" rtlCol="0">
            <a:spAutoFit/>
          </a:bodyPr>
          <a:lstStyle/>
          <a:p>
            <a:pPr lvl="0" algn="ctr"/>
            <a:r>
              <a:rPr lang="en-CA" sz="2400" b="1" dirty="0">
                <a:solidFill>
                  <a:prstClr val="black"/>
                </a:solidFill>
                <a:ea typeface="Tahoma" panose="020B0604030504040204" pitchFamily="34" charset="0"/>
                <a:cs typeface="Tahoma" panose="020B0604030504040204" pitchFamily="34" charset="0"/>
              </a:rPr>
              <a:t>Rotate -45</a:t>
            </a:r>
            <a:r>
              <a:rPr lang="en-CA" sz="2400" b="1" baseline="30000" dirty="0">
                <a:solidFill>
                  <a:prstClr val="black"/>
                </a:solidFill>
                <a:ea typeface="Tahoma" panose="020B0604030504040204" pitchFamily="34" charset="0"/>
                <a:cs typeface="Tahoma" panose="020B0604030504040204" pitchFamily="34" charset="0"/>
              </a:rPr>
              <a:t>0</a:t>
            </a:r>
            <a:r>
              <a:rPr lang="en-CA" sz="2400" b="1" dirty="0">
                <a:solidFill>
                  <a:prstClr val="black"/>
                </a:solidFill>
                <a:ea typeface="Tahoma" panose="020B0604030504040204" pitchFamily="34" charset="0"/>
                <a:cs typeface="Tahoma" panose="020B0604030504040204" pitchFamily="34" charset="0"/>
              </a:rPr>
              <a:t> CW</a:t>
            </a:r>
          </a:p>
        </p:txBody>
      </p:sp>
      <p:sp>
        <p:nvSpPr>
          <p:cNvPr id="61" name="TextBox 60">
            <a:extLst>
              <a:ext uri="{FF2B5EF4-FFF2-40B4-BE49-F238E27FC236}">
                <a16:creationId xmlns:a16="http://schemas.microsoft.com/office/drawing/2014/main" id="{A06A250A-C9E9-4511-A082-D3D88A275749}"/>
              </a:ext>
            </a:extLst>
          </p:cNvPr>
          <p:cNvSpPr txBox="1"/>
          <p:nvPr/>
        </p:nvSpPr>
        <p:spPr>
          <a:xfrm>
            <a:off x="2030853" y="931676"/>
            <a:ext cx="4222339" cy="461665"/>
          </a:xfrm>
          <a:prstGeom prst="rect">
            <a:avLst/>
          </a:prstGeom>
          <a:noFill/>
        </p:spPr>
        <p:txBody>
          <a:bodyPr wrap="square" rtlCol="0">
            <a:spAutoFit/>
          </a:bodyPr>
          <a:lstStyle/>
          <a:p>
            <a:pPr algn="ctr"/>
            <a:r>
              <a:rPr lang="en-CA" sz="2400" b="1" dirty="0">
                <a:latin typeface="+mj-lt"/>
                <a:ea typeface="Tahoma" panose="020B0604030504040204" pitchFamily="34" charset="0"/>
                <a:cs typeface="Tahoma" panose="020B0604030504040204" pitchFamily="34" charset="0"/>
              </a:rPr>
              <a:t>Rotate +45</a:t>
            </a:r>
            <a:r>
              <a:rPr lang="en-CA" sz="2400" b="1" baseline="30000" dirty="0">
                <a:latin typeface="+mj-lt"/>
                <a:ea typeface="Tahoma" panose="020B0604030504040204" pitchFamily="34" charset="0"/>
                <a:cs typeface="Tahoma" panose="020B0604030504040204" pitchFamily="34" charset="0"/>
              </a:rPr>
              <a:t>0</a:t>
            </a:r>
            <a:r>
              <a:rPr lang="en-CA" sz="2400" b="1" dirty="0">
                <a:latin typeface="+mj-lt"/>
                <a:ea typeface="Tahoma" panose="020B0604030504040204" pitchFamily="34" charset="0"/>
                <a:cs typeface="Tahoma" panose="020B0604030504040204" pitchFamily="34" charset="0"/>
              </a:rPr>
              <a:t> CCW</a:t>
            </a:r>
          </a:p>
        </p:txBody>
      </p:sp>
    </p:spTree>
    <p:extLst>
      <p:ext uri="{BB962C8B-B14F-4D97-AF65-F5344CB8AC3E}">
        <p14:creationId xmlns:p14="http://schemas.microsoft.com/office/powerpoint/2010/main" val="9847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4</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3908367"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Team</a:t>
            </a:r>
          </a:p>
        </p:txBody>
      </p:sp>
      <p:sp>
        <p:nvSpPr>
          <p:cNvPr id="18" name="Content Placeholder 2">
            <a:extLst>
              <a:ext uri="{FF2B5EF4-FFF2-40B4-BE49-F238E27FC236}">
                <a16:creationId xmlns:a16="http://schemas.microsoft.com/office/drawing/2014/main" id="{BE02BDA2-C2B6-4201-B424-E4C74A1A1B85}"/>
              </a:ext>
            </a:extLst>
          </p:cNvPr>
          <p:cNvSpPr>
            <a:spLocks noGrp="1"/>
          </p:cNvSpPr>
          <p:nvPr>
            <p:ph idx="1"/>
          </p:nvPr>
        </p:nvSpPr>
        <p:spPr>
          <a:xfrm>
            <a:off x="541687" y="3936875"/>
            <a:ext cx="1636776" cy="347796"/>
          </a:xfrm>
        </p:spPr>
        <p:txBody>
          <a:bodyPr>
            <a:normAutofit/>
          </a:bodyPr>
          <a:lstStyle/>
          <a:p>
            <a:pPr marL="0" indent="0" algn="ctr">
              <a:buNone/>
            </a:pPr>
            <a:r>
              <a:rPr lang="en-US" sz="1800" dirty="0">
                <a:latin typeface="Arial" panose="020B0604020202020204" pitchFamily="34" charset="0"/>
                <a:ea typeface="Tahoma" panose="020B0604030504040204" pitchFamily="34" charset="0"/>
                <a:cs typeface="Arial" panose="020B0604020202020204" pitchFamily="34" charset="0"/>
              </a:rPr>
              <a:t>Kamrun Sumi</a:t>
            </a:r>
          </a:p>
          <a:p>
            <a:pPr marL="0" indent="0" algn="ctr">
              <a:buNone/>
            </a:pPr>
            <a:endParaRPr lang="en-US" sz="1800" dirty="0">
              <a:latin typeface="Arial" panose="020B0604020202020204" pitchFamily="34" charset="0"/>
              <a:ea typeface="Tahoma" panose="020B0604030504040204" pitchFamily="34" charset="0"/>
              <a:cs typeface="Arial" panose="020B0604020202020204" pitchFamily="34" charset="0"/>
            </a:endParaRPr>
          </a:p>
        </p:txBody>
      </p:sp>
      <p:pic>
        <p:nvPicPr>
          <p:cNvPr id="19" name="Google Shape;58;p2">
            <a:extLst>
              <a:ext uri="{FF2B5EF4-FFF2-40B4-BE49-F238E27FC236}">
                <a16:creationId xmlns:a16="http://schemas.microsoft.com/office/drawing/2014/main" id="{1D12581D-9D4D-43BB-8B69-24714336AB13}"/>
              </a:ext>
            </a:extLst>
          </p:cNvPr>
          <p:cNvPicPr preferRelativeResize="0"/>
          <p:nvPr/>
        </p:nvPicPr>
        <p:blipFill rotWithShape="1">
          <a:blip r:embed="rId3"/>
          <a:stretch/>
        </p:blipFill>
        <p:spPr>
          <a:xfrm>
            <a:off x="541687" y="2008668"/>
            <a:ext cx="1636776" cy="1892808"/>
          </a:xfrm>
          <a:prstGeom prst="rect">
            <a:avLst/>
          </a:prstGeom>
        </p:spPr>
      </p:pic>
      <p:pic>
        <p:nvPicPr>
          <p:cNvPr id="20" name="Google Shape;59;p2">
            <a:extLst>
              <a:ext uri="{FF2B5EF4-FFF2-40B4-BE49-F238E27FC236}">
                <a16:creationId xmlns:a16="http://schemas.microsoft.com/office/drawing/2014/main" id="{57025715-FE74-482E-8C71-9E318252DA40}"/>
              </a:ext>
            </a:extLst>
          </p:cNvPr>
          <p:cNvPicPr preferRelativeResize="0"/>
          <p:nvPr/>
        </p:nvPicPr>
        <p:blipFill rotWithShape="1">
          <a:blip r:embed="rId4"/>
          <a:srcRect t="10963"/>
          <a:stretch/>
        </p:blipFill>
        <p:spPr>
          <a:xfrm>
            <a:off x="2922767" y="2008668"/>
            <a:ext cx="1636776" cy="1892808"/>
          </a:xfrm>
          <a:prstGeom prst="rect">
            <a:avLst/>
          </a:prstGeom>
        </p:spPr>
      </p:pic>
      <p:pic>
        <p:nvPicPr>
          <p:cNvPr id="21" name="Google Shape;60;p2">
            <a:extLst>
              <a:ext uri="{FF2B5EF4-FFF2-40B4-BE49-F238E27FC236}">
                <a16:creationId xmlns:a16="http://schemas.microsoft.com/office/drawing/2014/main" id="{D285E387-4315-4B50-9D3D-E78694998C33}"/>
              </a:ext>
            </a:extLst>
          </p:cNvPr>
          <p:cNvPicPr preferRelativeResize="0"/>
          <p:nvPr/>
        </p:nvPicPr>
        <p:blipFill rotWithShape="1">
          <a:blip r:embed="rId5"/>
          <a:stretch/>
        </p:blipFill>
        <p:spPr>
          <a:xfrm>
            <a:off x="7683548" y="2008668"/>
            <a:ext cx="1636776" cy="1892808"/>
          </a:xfrm>
          <a:prstGeom prst="rect">
            <a:avLst/>
          </a:prstGeom>
        </p:spPr>
      </p:pic>
      <p:pic>
        <p:nvPicPr>
          <p:cNvPr id="22" name="Google Shape;61;p2">
            <a:extLst>
              <a:ext uri="{FF2B5EF4-FFF2-40B4-BE49-F238E27FC236}">
                <a16:creationId xmlns:a16="http://schemas.microsoft.com/office/drawing/2014/main" id="{2E9449DF-DB07-45B7-98FD-5C5A1EB4D5C1}"/>
              </a:ext>
            </a:extLst>
          </p:cNvPr>
          <p:cNvPicPr preferRelativeResize="0"/>
          <p:nvPr/>
        </p:nvPicPr>
        <p:blipFill rotWithShape="1">
          <a:blip r:embed="rId6"/>
          <a:stretch/>
        </p:blipFill>
        <p:spPr>
          <a:xfrm>
            <a:off x="10063249" y="2013167"/>
            <a:ext cx="1638300" cy="1895475"/>
          </a:xfrm>
          <a:prstGeom prst="rect">
            <a:avLst/>
          </a:prstGeom>
        </p:spPr>
      </p:pic>
      <p:pic>
        <p:nvPicPr>
          <p:cNvPr id="23" name="Google Shape;62;p2">
            <a:extLst>
              <a:ext uri="{FF2B5EF4-FFF2-40B4-BE49-F238E27FC236}">
                <a16:creationId xmlns:a16="http://schemas.microsoft.com/office/drawing/2014/main" id="{ACFDDDB2-2A12-44E9-8384-EAE3D82F237E}"/>
              </a:ext>
            </a:extLst>
          </p:cNvPr>
          <p:cNvPicPr preferRelativeResize="0"/>
          <p:nvPr/>
        </p:nvPicPr>
        <p:blipFill rotWithShape="1">
          <a:blip r:embed="rId7"/>
          <a:stretch/>
        </p:blipFill>
        <p:spPr>
          <a:xfrm>
            <a:off x="5303847" y="2008668"/>
            <a:ext cx="1636776" cy="1892808"/>
          </a:xfrm>
          <a:prstGeom prst="rect">
            <a:avLst/>
          </a:prstGeom>
        </p:spPr>
      </p:pic>
      <p:sp>
        <p:nvSpPr>
          <p:cNvPr id="24" name="Content Placeholder 2">
            <a:extLst>
              <a:ext uri="{FF2B5EF4-FFF2-40B4-BE49-F238E27FC236}">
                <a16:creationId xmlns:a16="http://schemas.microsoft.com/office/drawing/2014/main" id="{779F6429-D311-4F64-9851-E947C1580B93}"/>
              </a:ext>
            </a:extLst>
          </p:cNvPr>
          <p:cNvSpPr txBox="1">
            <a:spLocks/>
          </p:cNvSpPr>
          <p:nvPr/>
        </p:nvSpPr>
        <p:spPr>
          <a:xfrm>
            <a:off x="2849390" y="3936875"/>
            <a:ext cx="1783530" cy="347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800" dirty="0">
                <a:latin typeface="Arial" panose="020B0604020202020204" pitchFamily="34" charset="0"/>
                <a:ea typeface="Tahoma" panose="020B0604030504040204" pitchFamily="34" charset="0"/>
                <a:cs typeface="Arial" panose="020B0604020202020204" pitchFamily="34" charset="0"/>
              </a:rPr>
              <a:t>Karim Alhusaini</a:t>
            </a:r>
          </a:p>
        </p:txBody>
      </p:sp>
      <p:sp>
        <p:nvSpPr>
          <p:cNvPr id="25" name="Content Placeholder 2">
            <a:extLst>
              <a:ext uri="{FF2B5EF4-FFF2-40B4-BE49-F238E27FC236}">
                <a16:creationId xmlns:a16="http://schemas.microsoft.com/office/drawing/2014/main" id="{ABE2965B-E303-4577-9360-4C08ACB6BA96}"/>
              </a:ext>
            </a:extLst>
          </p:cNvPr>
          <p:cNvSpPr txBox="1">
            <a:spLocks/>
          </p:cNvSpPr>
          <p:nvPr/>
        </p:nvSpPr>
        <p:spPr>
          <a:xfrm>
            <a:off x="5273817" y="3934653"/>
            <a:ext cx="1636776" cy="347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800" dirty="0">
                <a:latin typeface="Arial" panose="020B0604020202020204" pitchFamily="34" charset="0"/>
                <a:ea typeface="Tahoma" panose="020B0604030504040204" pitchFamily="34" charset="0"/>
                <a:cs typeface="Arial" panose="020B0604020202020204" pitchFamily="34" charset="0"/>
              </a:rPr>
              <a:t>Mathai Paul</a:t>
            </a:r>
          </a:p>
        </p:txBody>
      </p:sp>
      <p:sp>
        <p:nvSpPr>
          <p:cNvPr id="26" name="Content Placeholder 2">
            <a:extLst>
              <a:ext uri="{FF2B5EF4-FFF2-40B4-BE49-F238E27FC236}">
                <a16:creationId xmlns:a16="http://schemas.microsoft.com/office/drawing/2014/main" id="{9BBD6E83-FFC5-4D83-A476-FE9DC6546C83}"/>
              </a:ext>
            </a:extLst>
          </p:cNvPr>
          <p:cNvSpPr txBox="1">
            <a:spLocks/>
          </p:cNvSpPr>
          <p:nvPr/>
        </p:nvSpPr>
        <p:spPr>
          <a:xfrm>
            <a:off x="7683548" y="3936875"/>
            <a:ext cx="1636776" cy="347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800" dirty="0">
                <a:latin typeface="Arial" panose="020B0604020202020204" pitchFamily="34" charset="0"/>
                <a:ea typeface="Tahoma" panose="020B0604030504040204" pitchFamily="34" charset="0"/>
                <a:cs typeface="Arial" panose="020B0604020202020204" pitchFamily="34" charset="0"/>
              </a:rPr>
              <a:t>Matt Seraj</a:t>
            </a:r>
          </a:p>
        </p:txBody>
      </p:sp>
      <p:sp>
        <p:nvSpPr>
          <p:cNvPr id="27" name="Content Placeholder 2">
            <a:extLst>
              <a:ext uri="{FF2B5EF4-FFF2-40B4-BE49-F238E27FC236}">
                <a16:creationId xmlns:a16="http://schemas.microsoft.com/office/drawing/2014/main" id="{D5582F67-7094-4536-8536-54F67F9D6C71}"/>
              </a:ext>
            </a:extLst>
          </p:cNvPr>
          <p:cNvSpPr txBox="1">
            <a:spLocks/>
          </p:cNvSpPr>
          <p:nvPr/>
        </p:nvSpPr>
        <p:spPr>
          <a:xfrm>
            <a:off x="10067037" y="3936875"/>
            <a:ext cx="1636776" cy="347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800" dirty="0">
                <a:latin typeface="Arial" panose="020B0604020202020204" pitchFamily="34" charset="0"/>
                <a:ea typeface="Tahoma" panose="020B0604030504040204" pitchFamily="34" charset="0"/>
                <a:cs typeface="Arial" panose="020B0604020202020204" pitchFamily="34" charset="0"/>
              </a:rPr>
              <a:t>Rajpal Virk</a:t>
            </a:r>
          </a:p>
        </p:txBody>
      </p:sp>
      <p:sp>
        <p:nvSpPr>
          <p:cNvPr id="28" name="Content Placeholder 2">
            <a:extLst>
              <a:ext uri="{FF2B5EF4-FFF2-40B4-BE49-F238E27FC236}">
                <a16:creationId xmlns:a16="http://schemas.microsoft.com/office/drawing/2014/main" id="{93CEDA61-075A-4299-8B1A-043F707596DA}"/>
              </a:ext>
            </a:extLst>
          </p:cNvPr>
          <p:cNvSpPr txBox="1">
            <a:spLocks/>
          </p:cNvSpPr>
          <p:nvPr/>
        </p:nvSpPr>
        <p:spPr>
          <a:xfrm>
            <a:off x="206749" y="4281656"/>
            <a:ext cx="2306652" cy="347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dirty="0">
                <a:latin typeface="Arial" panose="020B0604020202020204" pitchFamily="34" charset="0"/>
                <a:ea typeface="Tahoma" panose="020B0604030504040204" pitchFamily="34" charset="0"/>
                <a:cs typeface="Arial" panose="020B0604020202020204" pitchFamily="34" charset="0"/>
              </a:rPr>
              <a:t>MSDSBA Advanced Analytics</a:t>
            </a:r>
          </a:p>
          <a:p>
            <a:pPr marL="0" indent="0" algn="ctr">
              <a:buFont typeface="Arial"/>
              <a:buNone/>
            </a:pPr>
            <a:endParaRPr lang="en-US" sz="900" dirty="0">
              <a:latin typeface="Arial" panose="020B0604020202020204" pitchFamily="34" charset="0"/>
              <a:ea typeface="Tahoma" panose="020B0604030504040204" pitchFamily="34" charset="0"/>
              <a:cs typeface="Arial" panose="020B0604020202020204" pitchFamily="34" charset="0"/>
            </a:endParaRPr>
          </a:p>
        </p:txBody>
      </p:sp>
      <p:sp>
        <p:nvSpPr>
          <p:cNvPr id="29" name="Content Placeholder 2">
            <a:extLst>
              <a:ext uri="{FF2B5EF4-FFF2-40B4-BE49-F238E27FC236}">
                <a16:creationId xmlns:a16="http://schemas.microsoft.com/office/drawing/2014/main" id="{F170AA13-94BA-416B-9427-91774DE40D44}"/>
              </a:ext>
            </a:extLst>
          </p:cNvPr>
          <p:cNvSpPr txBox="1">
            <a:spLocks/>
          </p:cNvSpPr>
          <p:nvPr/>
        </p:nvSpPr>
        <p:spPr>
          <a:xfrm>
            <a:off x="2592713" y="4288179"/>
            <a:ext cx="2306652" cy="347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dirty="0">
                <a:latin typeface="Arial" panose="020B0604020202020204" pitchFamily="34" charset="0"/>
                <a:ea typeface="Tahoma" panose="020B0604030504040204" pitchFamily="34" charset="0"/>
                <a:cs typeface="Arial" panose="020B0604020202020204" pitchFamily="34" charset="0"/>
              </a:rPr>
              <a:t>MSDSBA Advanced Analytics</a:t>
            </a:r>
          </a:p>
          <a:p>
            <a:pPr marL="0" indent="0" algn="ctr">
              <a:buFont typeface="Arial"/>
              <a:buNone/>
            </a:pPr>
            <a:endParaRPr lang="en-US" sz="1000" dirty="0">
              <a:latin typeface="Arial" panose="020B0604020202020204" pitchFamily="34" charset="0"/>
              <a:ea typeface="Tahoma" panose="020B0604030504040204" pitchFamily="34" charset="0"/>
              <a:cs typeface="Arial" panose="020B0604020202020204" pitchFamily="34" charset="0"/>
            </a:endParaRPr>
          </a:p>
        </p:txBody>
      </p:sp>
      <p:sp>
        <p:nvSpPr>
          <p:cNvPr id="30" name="Content Placeholder 2">
            <a:extLst>
              <a:ext uri="{FF2B5EF4-FFF2-40B4-BE49-F238E27FC236}">
                <a16:creationId xmlns:a16="http://schemas.microsoft.com/office/drawing/2014/main" id="{D8F8F846-2D49-4356-B520-96F1B7D2EBEA}"/>
              </a:ext>
            </a:extLst>
          </p:cNvPr>
          <p:cNvSpPr txBox="1">
            <a:spLocks/>
          </p:cNvSpPr>
          <p:nvPr/>
        </p:nvSpPr>
        <p:spPr>
          <a:xfrm>
            <a:off x="4942674" y="4288179"/>
            <a:ext cx="2306652" cy="347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dirty="0">
                <a:latin typeface="Arial" panose="020B0604020202020204" pitchFamily="34" charset="0"/>
                <a:ea typeface="Tahoma" panose="020B0604030504040204" pitchFamily="34" charset="0"/>
                <a:cs typeface="Arial" panose="020B0604020202020204" pitchFamily="34" charset="0"/>
              </a:rPr>
              <a:t>MSDSBA Advanced Analytics</a:t>
            </a:r>
          </a:p>
          <a:p>
            <a:pPr marL="0" indent="0" algn="ctr">
              <a:buFont typeface="Arial"/>
              <a:buNone/>
            </a:pPr>
            <a:endParaRPr lang="en-US" sz="1200" dirty="0">
              <a:latin typeface="Arial" panose="020B0604020202020204" pitchFamily="34" charset="0"/>
              <a:ea typeface="Tahoma" panose="020B0604030504040204" pitchFamily="34" charset="0"/>
              <a:cs typeface="Arial" panose="020B0604020202020204" pitchFamily="34" charset="0"/>
            </a:endParaRPr>
          </a:p>
        </p:txBody>
      </p:sp>
      <p:sp>
        <p:nvSpPr>
          <p:cNvPr id="31" name="Content Placeholder 2">
            <a:extLst>
              <a:ext uri="{FF2B5EF4-FFF2-40B4-BE49-F238E27FC236}">
                <a16:creationId xmlns:a16="http://schemas.microsoft.com/office/drawing/2014/main" id="{B00BDEE0-CC26-4422-9911-F237E5B75658}"/>
              </a:ext>
            </a:extLst>
          </p:cNvPr>
          <p:cNvSpPr txBox="1">
            <a:spLocks/>
          </p:cNvSpPr>
          <p:nvPr/>
        </p:nvSpPr>
        <p:spPr>
          <a:xfrm>
            <a:off x="9736693" y="4280863"/>
            <a:ext cx="2306652" cy="347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dirty="0">
                <a:latin typeface="Arial" panose="020B0604020202020204" pitchFamily="34" charset="0"/>
                <a:ea typeface="Tahoma" panose="020B0604030504040204" pitchFamily="34" charset="0"/>
                <a:cs typeface="Arial" panose="020B0604020202020204" pitchFamily="34" charset="0"/>
              </a:rPr>
              <a:t>MSDSBA Advanced Analytics</a:t>
            </a:r>
          </a:p>
          <a:p>
            <a:pPr marL="0" indent="0" algn="ctr">
              <a:buFont typeface="Arial"/>
              <a:buNone/>
            </a:pPr>
            <a:endParaRPr lang="en-US" sz="1200" dirty="0">
              <a:latin typeface="Arial" panose="020B0604020202020204" pitchFamily="34" charset="0"/>
              <a:ea typeface="Tahoma" panose="020B0604030504040204" pitchFamily="34" charset="0"/>
              <a:cs typeface="Arial" panose="020B0604020202020204" pitchFamily="34" charset="0"/>
            </a:endParaRPr>
          </a:p>
        </p:txBody>
      </p:sp>
      <p:sp>
        <p:nvSpPr>
          <p:cNvPr id="32" name="Content Placeholder 2">
            <a:extLst>
              <a:ext uri="{FF2B5EF4-FFF2-40B4-BE49-F238E27FC236}">
                <a16:creationId xmlns:a16="http://schemas.microsoft.com/office/drawing/2014/main" id="{3F94DBDD-F89B-4B5D-8CDB-561AF903D079}"/>
              </a:ext>
            </a:extLst>
          </p:cNvPr>
          <p:cNvSpPr txBox="1">
            <a:spLocks/>
          </p:cNvSpPr>
          <p:nvPr/>
        </p:nvSpPr>
        <p:spPr>
          <a:xfrm>
            <a:off x="7269696" y="4288179"/>
            <a:ext cx="2476665" cy="347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dirty="0">
                <a:latin typeface="Arial" panose="020B0604020202020204" pitchFamily="34" charset="0"/>
                <a:ea typeface="Tahoma" panose="020B0604030504040204" pitchFamily="34" charset="0"/>
                <a:cs typeface="Arial" panose="020B0604020202020204" pitchFamily="34" charset="0"/>
              </a:rPr>
              <a:t>MSDSBA Data Driven Business</a:t>
            </a:r>
          </a:p>
          <a:p>
            <a:pPr marL="0" indent="0" algn="ctr">
              <a:buFont typeface="Arial"/>
              <a:buNone/>
            </a:pPr>
            <a:endParaRPr lang="en-US" sz="12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040465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52E63-9A43-4639-A381-260C658068CE}"/>
              </a:ext>
            </a:extLst>
          </p:cNvPr>
          <p:cNvSpPr>
            <a:spLocks noGrp="1"/>
          </p:cNvSpPr>
          <p:nvPr>
            <p:ph type="sldNum" sz="quarter" idx="12"/>
          </p:nvPr>
        </p:nvSpPr>
        <p:spPr/>
        <p:txBody>
          <a:bodyPr/>
          <a:lstStyle/>
          <a:p>
            <a:fld id="{C0DF9C1F-DB74-1E4B-8839-30A600129FD3}" type="slidenum">
              <a:rPr lang="en-US" smtClean="0"/>
              <a:t>40</a:t>
            </a:fld>
            <a:endParaRPr lang="en-US"/>
          </a:p>
        </p:txBody>
      </p:sp>
      <p:sp>
        <p:nvSpPr>
          <p:cNvPr id="5" name="Title 1">
            <a:extLst>
              <a:ext uri="{FF2B5EF4-FFF2-40B4-BE49-F238E27FC236}">
                <a16:creationId xmlns:a16="http://schemas.microsoft.com/office/drawing/2014/main" id="{77F86216-975F-4D1A-8ECD-14F9A2051031}"/>
              </a:ext>
            </a:extLst>
          </p:cNvPr>
          <p:cNvSpPr txBox="1">
            <a:spLocks/>
          </p:cNvSpPr>
          <p:nvPr/>
        </p:nvSpPr>
        <p:spPr>
          <a:xfrm>
            <a:off x="838199" y="365130"/>
            <a:ext cx="7555030" cy="4495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panose="020B0604020202020204" pitchFamily="34" charset="0"/>
                <a:ea typeface="Tahoma" panose="020B0604030504040204" pitchFamily="34" charset="0"/>
                <a:cs typeface="Arial" panose="020B0604020202020204" pitchFamily="34" charset="0"/>
              </a:rPr>
              <a:t>Image Rotation (cont’d) </a:t>
            </a:r>
          </a:p>
        </p:txBody>
      </p:sp>
      <p:pic>
        <p:nvPicPr>
          <p:cNvPr id="6" name="Picture 5">
            <a:extLst>
              <a:ext uri="{FF2B5EF4-FFF2-40B4-BE49-F238E27FC236}">
                <a16:creationId xmlns:a16="http://schemas.microsoft.com/office/drawing/2014/main" id="{C39FC63C-166B-4E6C-B6CA-02ABBA166507}"/>
              </a:ext>
            </a:extLst>
          </p:cNvPr>
          <p:cNvPicPr>
            <a:picLocks noChangeAspect="1"/>
          </p:cNvPicPr>
          <p:nvPr/>
        </p:nvPicPr>
        <p:blipFill>
          <a:blip r:embed="rId2"/>
          <a:stretch>
            <a:fillRect/>
          </a:stretch>
        </p:blipFill>
        <p:spPr>
          <a:xfrm>
            <a:off x="3751268" y="1137889"/>
            <a:ext cx="4689463" cy="4582221"/>
          </a:xfrm>
          <a:prstGeom prst="rect">
            <a:avLst/>
          </a:prstGeom>
        </p:spPr>
      </p:pic>
    </p:spTree>
    <p:extLst>
      <p:ext uri="{BB962C8B-B14F-4D97-AF65-F5344CB8AC3E}">
        <p14:creationId xmlns:p14="http://schemas.microsoft.com/office/powerpoint/2010/main" val="314531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5</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3908367"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Faculty</a:t>
            </a:r>
          </a:p>
        </p:txBody>
      </p:sp>
      <p:pic>
        <p:nvPicPr>
          <p:cNvPr id="6" name="Google Shape;58;p2">
            <a:extLst>
              <a:ext uri="{FF2B5EF4-FFF2-40B4-BE49-F238E27FC236}">
                <a16:creationId xmlns:a16="http://schemas.microsoft.com/office/drawing/2014/main" id="{BF1A89AC-3BA9-1041-AA55-0E3EE4D64162}"/>
              </a:ext>
            </a:extLst>
          </p:cNvPr>
          <p:cNvPicPr preferRelativeResize="0"/>
          <p:nvPr/>
        </p:nvPicPr>
        <p:blipFill>
          <a:blip r:embed="rId3"/>
          <a:srcRect/>
          <a:stretch/>
        </p:blipFill>
        <p:spPr>
          <a:xfrm>
            <a:off x="2011098" y="1552557"/>
            <a:ext cx="1855709" cy="2563282"/>
          </a:xfrm>
          <a:prstGeom prst="rect">
            <a:avLst/>
          </a:prstGeom>
        </p:spPr>
      </p:pic>
      <p:pic>
        <p:nvPicPr>
          <p:cNvPr id="9" name="Google Shape;61;p2">
            <a:extLst>
              <a:ext uri="{FF2B5EF4-FFF2-40B4-BE49-F238E27FC236}">
                <a16:creationId xmlns:a16="http://schemas.microsoft.com/office/drawing/2014/main" id="{055DDBB2-B057-D94F-9575-D39261350EFD}"/>
              </a:ext>
            </a:extLst>
          </p:cNvPr>
          <p:cNvPicPr preferRelativeResize="0"/>
          <p:nvPr/>
        </p:nvPicPr>
        <p:blipFill>
          <a:blip r:embed="rId4"/>
          <a:srcRect/>
          <a:stretch/>
        </p:blipFill>
        <p:spPr>
          <a:xfrm>
            <a:off x="8610599" y="1552556"/>
            <a:ext cx="1856232" cy="2560320"/>
          </a:xfrm>
          <a:prstGeom prst="rect">
            <a:avLst/>
          </a:prstGeom>
        </p:spPr>
      </p:pic>
      <p:pic>
        <p:nvPicPr>
          <p:cNvPr id="10" name="Google Shape;62;p2">
            <a:extLst>
              <a:ext uri="{FF2B5EF4-FFF2-40B4-BE49-F238E27FC236}">
                <a16:creationId xmlns:a16="http://schemas.microsoft.com/office/drawing/2014/main" id="{5C966F42-1748-D24E-A73A-DC8A6C0C8573}"/>
              </a:ext>
            </a:extLst>
          </p:cNvPr>
          <p:cNvPicPr preferRelativeResize="0"/>
          <p:nvPr/>
        </p:nvPicPr>
        <p:blipFill>
          <a:blip r:embed="rId5"/>
          <a:srcRect/>
          <a:stretch/>
        </p:blipFill>
        <p:spPr>
          <a:xfrm>
            <a:off x="5310849" y="1552557"/>
            <a:ext cx="1855709" cy="2563282"/>
          </a:xfrm>
          <a:prstGeom prst="rect">
            <a:avLst/>
          </a:prstGeom>
        </p:spPr>
      </p:pic>
      <p:sp>
        <p:nvSpPr>
          <p:cNvPr id="13" name="Content Placeholder 2">
            <a:extLst>
              <a:ext uri="{FF2B5EF4-FFF2-40B4-BE49-F238E27FC236}">
                <a16:creationId xmlns:a16="http://schemas.microsoft.com/office/drawing/2014/main" id="{FBA01C95-F1B2-F845-BCAA-0247DCFC9BE4}"/>
              </a:ext>
            </a:extLst>
          </p:cNvPr>
          <p:cNvSpPr>
            <a:spLocks noGrp="1"/>
          </p:cNvSpPr>
          <p:nvPr>
            <p:ph idx="1"/>
          </p:nvPr>
        </p:nvSpPr>
        <p:spPr>
          <a:xfrm>
            <a:off x="1730160" y="4112876"/>
            <a:ext cx="2417583" cy="737909"/>
          </a:xfrm>
        </p:spPr>
        <p:txBody>
          <a:bodyPr>
            <a:noAutofit/>
          </a:bodyPr>
          <a:lstStyle/>
          <a:p>
            <a:pPr marL="0" indent="0" algn="ctr">
              <a:buNone/>
            </a:pPr>
            <a:r>
              <a:rPr lang="en-US" sz="2000" dirty="0">
                <a:latin typeface="Arial" panose="020B0604020202020204" pitchFamily="34" charset="0"/>
                <a:ea typeface="Tahoma" panose="020B0604030504040204" pitchFamily="34" charset="0"/>
                <a:cs typeface="Arial" panose="020B0604020202020204" pitchFamily="34" charset="0"/>
              </a:rPr>
              <a:t>Dr. </a:t>
            </a:r>
            <a:r>
              <a:rPr lang="en-US" sz="2000" dirty="0" err="1">
                <a:latin typeface="Arial" panose="020B0604020202020204" pitchFamily="34" charset="0"/>
                <a:ea typeface="Tahoma" panose="020B0604030504040204" pitchFamily="34" charset="0"/>
                <a:cs typeface="Arial" panose="020B0604020202020204" pitchFamily="34" charset="0"/>
              </a:rPr>
              <a:t>Yanchao</a:t>
            </a:r>
            <a:r>
              <a:rPr lang="en-US" sz="2000" dirty="0">
                <a:latin typeface="Arial" panose="020B0604020202020204" pitchFamily="34" charset="0"/>
                <a:ea typeface="Tahoma" panose="020B0604030504040204" pitchFamily="34" charset="0"/>
                <a:cs typeface="Arial" panose="020B0604020202020204" pitchFamily="34" charset="0"/>
              </a:rPr>
              <a:t> Liu</a:t>
            </a:r>
          </a:p>
          <a:p>
            <a:pPr marL="0" indent="0" algn="ctr">
              <a:buNone/>
            </a:pPr>
            <a:r>
              <a:rPr lang="en-US" sz="1200" dirty="0">
                <a:latin typeface="Arial" panose="020B0604020202020204" pitchFamily="34" charset="0"/>
                <a:ea typeface="Tahoma" panose="020B0604030504040204" pitchFamily="34" charset="0"/>
                <a:cs typeface="Arial" panose="020B0604020202020204" pitchFamily="34" charset="0"/>
              </a:rPr>
              <a:t>Assistant Professor</a:t>
            </a:r>
          </a:p>
        </p:txBody>
      </p:sp>
      <p:sp>
        <p:nvSpPr>
          <p:cNvPr id="15" name="Content Placeholder 2">
            <a:extLst>
              <a:ext uri="{FF2B5EF4-FFF2-40B4-BE49-F238E27FC236}">
                <a16:creationId xmlns:a16="http://schemas.microsoft.com/office/drawing/2014/main" id="{4FFAEECD-BDE2-9743-8B6A-2048532D6232}"/>
              </a:ext>
            </a:extLst>
          </p:cNvPr>
          <p:cNvSpPr txBox="1">
            <a:spLocks/>
          </p:cNvSpPr>
          <p:nvPr/>
        </p:nvSpPr>
        <p:spPr>
          <a:xfrm>
            <a:off x="5029912" y="4115839"/>
            <a:ext cx="2417582" cy="7379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a:latin typeface="Arial" panose="020B0604020202020204" pitchFamily="34" charset="0"/>
                <a:ea typeface="Tahoma" panose="020B0604030504040204" pitchFamily="34" charset="0"/>
                <a:cs typeface="Arial" panose="020B0604020202020204" pitchFamily="34" charset="0"/>
              </a:rPr>
              <a:t>Dr. Murat Yildirim</a:t>
            </a:r>
          </a:p>
          <a:p>
            <a:pPr marL="0" indent="0" algn="ctr">
              <a:buNone/>
            </a:pPr>
            <a:r>
              <a:rPr lang="en-US" sz="1200" dirty="0">
                <a:latin typeface="Arial" panose="020B0604020202020204" pitchFamily="34" charset="0"/>
                <a:ea typeface="Tahoma" panose="020B0604030504040204" pitchFamily="34" charset="0"/>
                <a:cs typeface="Arial" panose="020B0604020202020204" pitchFamily="34" charset="0"/>
              </a:rPr>
              <a:t>Assistant Professor</a:t>
            </a:r>
          </a:p>
          <a:p>
            <a:pPr marL="0" indent="0" algn="ctr">
              <a:buFont typeface="Arial"/>
              <a:buNone/>
            </a:pPr>
            <a:endParaRPr lang="en-US" sz="2000" dirty="0">
              <a:latin typeface="Arial" panose="020B0604020202020204" pitchFamily="34" charset="0"/>
              <a:ea typeface="Tahoma" panose="020B0604030504040204" pitchFamily="34" charset="0"/>
              <a:cs typeface="Arial" panose="020B0604020202020204" pitchFamily="34" charset="0"/>
            </a:endParaRPr>
          </a:p>
          <a:p>
            <a:pPr marL="0" indent="0" algn="ctr">
              <a:buFont typeface="Arial"/>
              <a:buNone/>
            </a:pPr>
            <a:endParaRPr lang="en-US" sz="2000" dirty="0">
              <a:latin typeface="Arial" panose="020B0604020202020204" pitchFamily="34" charset="0"/>
              <a:ea typeface="Tahoma" panose="020B060403050404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662DAA4C-C372-994B-92C1-F6E996998451}"/>
              </a:ext>
            </a:extLst>
          </p:cNvPr>
          <p:cNvSpPr txBox="1">
            <a:spLocks/>
          </p:cNvSpPr>
          <p:nvPr/>
        </p:nvSpPr>
        <p:spPr>
          <a:xfrm>
            <a:off x="8329925" y="4115839"/>
            <a:ext cx="2417581" cy="7379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a:latin typeface="Arial" panose="020B0604020202020204" pitchFamily="34" charset="0"/>
                <a:ea typeface="Tahoma" panose="020B0604030504040204" pitchFamily="34" charset="0"/>
                <a:cs typeface="Arial" panose="020B0604020202020204" pitchFamily="34" charset="0"/>
              </a:rPr>
              <a:t>Dr. Sara Masoud</a:t>
            </a:r>
          </a:p>
          <a:p>
            <a:pPr marL="0" indent="0" algn="ctr">
              <a:buNone/>
            </a:pPr>
            <a:r>
              <a:rPr lang="en-US" sz="1200" dirty="0">
                <a:latin typeface="Arial" panose="020B0604020202020204" pitchFamily="34" charset="0"/>
                <a:ea typeface="Tahoma" panose="020B0604030504040204" pitchFamily="34" charset="0"/>
                <a:cs typeface="Arial" panose="020B0604020202020204" pitchFamily="34" charset="0"/>
              </a:rPr>
              <a:t>Assistant Professor</a:t>
            </a:r>
          </a:p>
          <a:p>
            <a:pPr marL="0" indent="0" algn="ctr">
              <a:buFont typeface="Arial"/>
              <a:buNone/>
            </a:pPr>
            <a:endParaRPr lang="en-US" sz="20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849632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6</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3908367"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Sponsor</a:t>
            </a:r>
          </a:p>
        </p:txBody>
      </p:sp>
      <p:sp>
        <p:nvSpPr>
          <p:cNvPr id="17" name="Content Placeholder 2">
            <a:extLst>
              <a:ext uri="{FF2B5EF4-FFF2-40B4-BE49-F238E27FC236}">
                <a16:creationId xmlns:a16="http://schemas.microsoft.com/office/drawing/2014/main" id="{662DAA4C-C372-994B-92C1-F6E996998451}"/>
              </a:ext>
            </a:extLst>
          </p:cNvPr>
          <p:cNvSpPr txBox="1">
            <a:spLocks/>
          </p:cNvSpPr>
          <p:nvPr/>
        </p:nvSpPr>
        <p:spPr>
          <a:xfrm>
            <a:off x="2686602" y="4105329"/>
            <a:ext cx="2417581" cy="750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a:latin typeface="Arial" panose="020B0604020202020204" pitchFamily="34" charset="0"/>
                <a:ea typeface="Tahoma" panose="020B0604030504040204" pitchFamily="34" charset="0"/>
                <a:cs typeface="Arial" panose="020B0604020202020204" pitchFamily="34" charset="0"/>
              </a:rPr>
              <a:t>Ben Messick</a:t>
            </a:r>
          </a:p>
          <a:p>
            <a:pPr marL="0" indent="0" algn="ctr">
              <a:buFont typeface="Arial"/>
              <a:buNone/>
            </a:pPr>
            <a:endParaRPr lang="en-US" sz="1200" dirty="0">
              <a:latin typeface="Arial" panose="020B0604020202020204" pitchFamily="34" charset="0"/>
              <a:ea typeface="Tahoma" panose="020B0604030504040204" pitchFamily="34" charset="0"/>
              <a:cs typeface="Arial" panose="020B0604020202020204" pitchFamily="34" charset="0"/>
            </a:endParaRPr>
          </a:p>
          <a:p>
            <a:pPr marL="0" indent="0" algn="ctr">
              <a:buFont typeface="Arial"/>
              <a:buNone/>
            </a:pPr>
            <a:endParaRPr lang="en-US" sz="2000" dirty="0">
              <a:latin typeface="Arial" panose="020B0604020202020204" pitchFamily="34" charset="0"/>
              <a:ea typeface="Tahoma" panose="020B0604030504040204" pitchFamily="34" charset="0"/>
              <a:cs typeface="Arial" panose="020B0604020202020204" pitchFamily="34" charset="0"/>
            </a:endParaRPr>
          </a:p>
        </p:txBody>
      </p:sp>
      <p:pic>
        <p:nvPicPr>
          <p:cNvPr id="11" name="Google Shape;407;p33">
            <a:extLst>
              <a:ext uri="{FF2B5EF4-FFF2-40B4-BE49-F238E27FC236}">
                <a16:creationId xmlns:a16="http://schemas.microsoft.com/office/drawing/2014/main" id="{FC17AA46-C6BA-594B-8FC2-871C1182F2BF}"/>
              </a:ext>
            </a:extLst>
          </p:cNvPr>
          <p:cNvPicPr preferRelativeResize="0"/>
          <p:nvPr/>
        </p:nvPicPr>
        <p:blipFill>
          <a:blip r:embed="rId3">
            <a:alphaModFix/>
          </a:blip>
          <a:stretch>
            <a:fillRect/>
          </a:stretch>
        </p:blipFill>
        <p:spPr>
          <a:xfrm>
            <a:off x="7059813" y="1465936"/>
            <a:ext cx="2468875" cy="2552450"/>
          </a:xfrm>
          <a:prstGeom prst="rect">
            <a:avLst/>
          </a:prstGeom>
          <a:noFill/>
          <a:ln>
            <a:noFill/>
          </a:ln>
        </p:spPr>
      </p:pic>
      <p:pic>
        <p:nvPicPr>
          <p:cNvPr id="12" name="Google Shape;408;p33">
            <a:extLst>
              <a:ext uri="{FF2B5EF4-FFF2-40B4-BE49-F238E27FC236}">
                <a16:creationId xmlns:a16="http://schemas.microsoft.com/office/drawing/2014/main" id="{51ABFF19-2360-EF4B-B960-6E81E0F4B223}"/>
              </a:ext>
            </a:extLst>
          </p:cNvPr>
          <p:cNvPicPr preferRelativeResize="0"/>
          <p:nvPr/>
        </p:nvPicPr>
        <p:blipFill rotWithShape="1">
          <a:blip r:embed="rId4">
            <a:alphaModFix/>
          </a:blip>
          <a:srcRect t="12077" b="6369"/>
          <a:stretch/>
        </p:blipFill>
        <p:spPr>
          <a:xfrm>
            <a:off x="2686602" y="1465936"/>
            <a:ext cx="2468875" cy="2552451"/>
          </a:xfrm>
          <a:prstGeom prst="rect">
            <a:avLst/>
          </a:prstGeom>
          <a:noFill/>
          <a:ln>
            <a:noFill/>
          </a:ln>
        </p:spPr>
      </p:pic>
      <p:sp>
        <p:nvSpPr>
          <p:cNvPr id="14" name="Content Placeholder 2">
            <a:extLst>
              <a:ext uri="{FF2B5EF4-FFF2-40B4-BE49-F238E27FC236}">
                <a16:creationId xmlns:a16="http://schemas.microsoft.com/office/drawing/2014/main" id="{96F9D370-C78C-624F-9883-DEFDFD284617}"/>
              </a:ext>
            </a:extLst>
          </p:cNvPr>
          <p:cNvSpPr txBox="1">
            <a:spLocks/>
          </p:cNvSpPr>
          <p:nvPr/>
        </p:nvSpPr>
        <p:spPr>
          <a:xfrm>
            <a:off x="7059813" y="4105329"/>
            <a:ext cx="2417581" cy="750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a:latin typeface="Arial" panose="020B0604020202020204" pitchFamily="34" charset="0"/>
                <a:ea typeface="Tahoma" panose="020B0604030504040204" pitchFamily="34" charset="0"/>
                <a:cs typeface="Arial" panose="020B0604020202020204" pitchFamily="34" charset="0"/>
              </a:rPr>
              <a:t>Stan Patterson</a:t>
            </a:r>
          </a:p>
          <a:p>
            <a:pPr marL="0" indent="0" algn="ctr">
              <a:buFont typeface="Arial"/>
              <a:buNone/>
            </a:pPr>
            <a:endParaRPr lang="en-US" sz="2000" dirty="0">
              <a:latin typeface="Arial" panose="020B0604020202020204" pitchFamily="34" charset="0"/>
              <a:ea typeface="Tahoma" panose="020B060403050404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5AA022DD-49AD-4FDF-9182-010CBD10F89E}"/>
              </a:ext>
            </a:extLst>
          </p:cNvPr>
          <p:cNvSpPr txBox="1">
            <a:spLocks/>
          </p:cNvSpPr>
          <p:nvPr/>
        </p:nvSpPr>
        <p:spPr>
          <a:xfrm>
            <a:off x="2220696" y="4506046"/>
            <a:ext cx="3400685" cy="347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300" dirty="0">
                <a:latin typeface="Arial" panose="020B0604020202020204" pitchFamily="34" charset="0"/>
                <a:ea typeface="Tahoma" panose="020B0604030504040204" pitchFamily="34" charset="0"/>
                <a:cs typeface="Arial" panose="020B0604020202020204" pitchFamily="34" charset="0"/>
              </a:rPr>
              <a:t>Corporate Strategy Deployment Manager</a:t>
            </a:r>
          </a:p>
          <a:p>
            <a:pPr marL="0" indent="0" algn="ctr">
              <a:buFont typeface="Arial"/>
              <a:buNone/>
            </a:pPr>
            <a:endParaRPr lang="en-US" sz="900" dirty="0">
              <a:latin typeface="Arial" panose="020B0604020202020204" pitchFamily="34" charset="0"/>
              <a:ea typeface="Tahoma" panose="020B060403050404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4367A9D5-1CD7-4620-9E73-4558A12CCBA9}"/>
              </a:ext>
            </a:extLst>
          </p:cNvPr>
          <p:cNvSpPr txBox="1">
            <a:spLocks/>
          </p:cNvSpPr>
          <p:nvPr/>
        </p:nvSpPr>
        <p:spPr>
          <a:xfrm>
            <a:off x="6789414" y="4506046"/>
            <a:ext cx="2958377" cy="347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200" dirty="0">
                <a:latin typeface="Arial" panose="020B0604020202020204" pitchFamily="34" charset="0"/>
                <a:ea typeface="Tahoma" panose="020B0604030504040204" pitchFamily="34" charset="0"/>
                <a:cs typeface="Arial" panose="020B0604020202020204" pitchFamily="34" charset="0"/>
              </a:rPr>
              <a:t>VP of Operations</a:t>
            </a:r>
          </a:p>
          <a:p>
            <a:pPr marL="0" indent="0" algn="ctr">
              <a:buFont typeface="Arial"/>
              <a:buNone/>
            </a:pPr>
            <a:endParaRPr lang="en-US" sz="9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323984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7</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4033058" y="2543064"/>
            <a:ext cx="4125884" cy="449518"/>
          </a:xfrm>
        </p:spPr>
        <p:txBody>
          <a:bodyPr>
            <a:noAutofit/>
          </a:bodyPr>
          <a:lstStyle/>
          <a:p>
            <a:r>
              <a:rPr lang="en-US" sz="4000" b="1" dirty="0">
                <a:latin typeface="Arial" panose="020B0604020202020204" pitchFamily="34" charset="0"/>
                <a:ea typeface="Tahoma" panose="020B0604030504040204" pitchFamily="34" charset="0"/>
                <a:cs typeface="Arial" panose="020B0604020202020204" pitchFamily="34" charset="0"/>
              </a:rPr>
              <a:t>Project Details</a:t>
            </a:r>
          </a:p>
        </p:txBody>
      </p:sp>
    </p:spTree>
    <p:extLst>
      <p:ext uri="{BB962C8B-B14F-4D97-AF65-F5344CB8AC3E}">
        <p14:creationId xmlns:p14="http://schemas.microsoft.com/office/powerpoint/2010/main" val="3029262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8</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4149436"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Project Objective</a:t>
            </a:r>
          </a:p>
        </p:txBody>
      </p:sp>
      <p:sp>
        <p:nvSpPr>
          <p:cNvPr id="8" name="TextBox 7">
            <a:extLst>
              <a:ext uri="{FF2B5EF4-FFF2-40B4-BE49-F238E27FC236}">
                <a16:creationId xmlns:a16="http://schemas.microsoft.com/office/drawing/2014/main" id="{29FC155A-028C-F342-A711-54D06B536673}"/>
              </a:ext>
            </a:extLst>
          </p:cNvPr>
          <p:cNvSpPr txBox="1"/>
          <p:nvPr/>
        </p:nvSpPr>
        <p:spPr>
          <a:xfrm>
            <a:off x="1307771" y="1065405"/>
            <a:ext cx="9761769"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Use machine learning to identify and count the instance(s) of a certain feature present in the object image</a:t>
            </a:r>
          </a:p>
        </p:txBody>
      </p:sp>
      <p:pic>
        <p:nvPicPr>
          <p:cNvPr id="3" name="Picture 2">
            <a:extLst>
              <a:ext uri="{FF2B5EF4-FFF2-40B4-BE49-F238E27FC236}">
                <a16:creationId xmlns:a16="http://schemas.microsoft.com/office/drawing/2014/main" id="{660E8B06-0E16-A54C-AE71-AF7A09AF2C70}"/>
              </a:ext>
            </a:extLst>
          </p:cNvPr>
          <p:cNvPicPr>
            <a:picLocks noChangeAspect="1"/>
          </p:cNvPicPr>
          <p:nvPr/>
        </p:nvPicPr>
        <p:blipFill>
          <a:blip r:embed="rId3"/>
          <a:srcRect/>
          <a:stretch/>
        </p:blipFill>
        <p:spPr>
          <a:xfrm>
            <a:off x="1399922" y="1782917"/>
            <a:ext cx="3966557" cy="3657006"/>
          </a:xfrm>
          <a:prstGeom prst="rect">
            <a:avLst/>
          </a:prstGeom>
        </p:spPr>
      </p:pic>
      <p:sp>
        <p:nvSpPr>
          <p:cNvPr id="13" name="Content Placeholder 2">
            <a:extLst>
              <a:ext uri="{FF2B5EF4-FFF2-40B4-BE49-F238E27FC236}">
                <a16:creationId xmlns:a16="http://schemas.microsoft.com/office/drawing/2014/main" id="{6D0DD422-DF99-FD4C-A0F7-80BD1CD1A7BA}"/>
              </a:ext>
            </a:extLst>
          </p:cNvPr>
          <p:cNvSpPr txBox="1">
            <a:spLocks/>
          </p:cNvSpPr>
          <p:nvPr/>
        </p:nvSpPr>
        <p:spPr>
          <a:xfrm>
            <a:off x="2244674" y="5498297"/>
            <a:ext cx="2417581" cy="479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a:latin typeface="Arial" panose="020B0604020202020204" pitchFamily="34" charset="0"/>
                <a:ea typeface="Tahoma" panose="020B0604030504040204" pitchFamily="34" charset="0"/>
                <a:cs typeface="Arial" panose="020B0604020202020204" pitchFamily="34" charset="0"/>
              </a:rPr>
              <a:t>Input Image</a:t>
            </a:r>
          </a:p>
        </p:txBody>
      </p:sp>
      <p:pic>
        <p:nvPicPr>
          <p:cNvPr id="7" name="Picture 6">
            <a:extLst>
              <a:ext uri="{FF2B5EF4-FFF2-40B4-BE49-F238E27FC236}">
                <a16:creationId xmlns:a16="http://schemas.microsoft.com/office/drawing/2014/main" id="{170D3283-CDBE-1D4A-A6A9-A3D7D8D4574C}"/>
              </a:ext>
            </a:extLst>
          </p:cNvPr>
          <p:cNvPicPr>
            <a:picLocks noChangeAspect="1"/>
          </p:cNvPicPr>
          <p:nvPr/>
        </p:nvPicPr>
        <p:blipFill>
          <a:blip r:embed="rId4"/>
          <a:srcRect/>
          <a:stretch/>
        </p:blipFill>
        <p:spPr>
          <a:xfrm>
            <a:off x="5800321" y="2574231"/>
            <a:ext cx="776671" cy="776671"/>
          </a:xfrm>
          <a:prstGeom prst="rect">
            <a:avLst/>
          </a:prstGeom>
        </p:spPr>
      </p:pic>
      <p:cxnSp>
        <p:nvCxnSpPr>
          <p:cNvPr id="10" name="Straight Arrow Connector 9">
            <a:extLst>
              <a:ext uri="{FF2B5EF4-FFF2-40B4-BE49-F238E27FC236}">
                <a16:creationId xmlns:a16="http://schemas.microsoft.com/office/drawing/2014/main" id="{C3319EE7-E8C3-1E41-88A0-07556F1981DA}"/>
              </a:ext>
            </a:extLst>
          </p:cNvPr>
          <p:cNvCxnSpPr>
            <a:cxnSpLocks/>
          </p:cNvCxnSpPr>
          <p:nvPr/>
        </p:nvCxnSpPr>
        <p:spPr>
          <a:xfrm flipH="1">
            <a:off x="4662255" y="2954254"/>
            <a:ext cx="1138067" cy="1692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8" name="Picture 17">
            <a:extLst>
              <a:ext uri="{FF2B5EF4-FFF2-40B4-BE49-F238E27FC236}">
                <a16:creationId xmlns:a16="http://schemas.microsoft.com/office/drawing/2014/main" id="{A1E602B6-E1F4-7348-826F-1AFB46A734D1}"/>
              </a:ext>
            </a:extLst>
          </p:cNvPr>
          <p:cNvPicPr>
            <a:picLocks noChangeAspect="1"/>
          </p:cNvPicPr>
          <p:nvPr/>
        </p:nvPicPr>
        <p:blipFill>
          <a:blip r:embed="rId5"/>
          <a:srcRect/>
          <a:stretch/>
        </p:blipFill>
        <p:spPr>
          <a:xfrm>
            <a:off x="7245249" y="1782917"/>
            <a:ext cx="4029873" cy="3715381"/>
          </a:xfrm>
          <a:prstGeom prst="rect">
            <a:avLst/>
          </a:prstGeom>
        </p:spPr>
      </p:pic>
      <p:sp>
        <p:nvSpPr>
          <p:cNvPr id="19" name="Content Placeholder 2">
            <a:extLst>
              <a:ext uri="{FF2B5EF4-FFF2-40B4-BE49-F238E27FC236}">
                <a16:creationId xmlns:a16="http://schemas.microsoft.com/office/drawing/2014/main" id="{36B9A00E-11C0-EA48-9DD6-A5504471EF63}"/>
              </a:ext>
            </a:extLst>
          </p:cNvPr>
          <p:cNvSpPr txBox="1">
            <a:spLocks/>
          </p:cNvSpPr>
          <p:nvPr/>
        </p:nvSpPr>
        <p:spPr>
          <a:xfrm>
            <a:off x="8205187" y="5498297"/>
            <a:ext cx="2417581" cy="479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a:latin typeface="Arial" panose="020B0604020202020204" pitchFamily="34" charset="0"/>
                <a:ea typeface="Tahoma" panose="020B0604030504040204" pitchFamily="34" charset="0"/>
                <a:cs typeface="Arial" panose="020B0604020202020204" pitchFamily="34" charset="0"/>
              </a:rPr>
              <a:t>Output Image</a:t>
            </a:r>
          </a:p>
        </p:txBody>
      </p:sp>
      <p:sp>
        <p:nvSpPr>
          <p:cNvPr id="20" name="Content Placeholder 2">
            <a:extLst>
              <a:ext uri="{FF2B5EF4-FFF2-40B4-BE49-F238E27FC236}">
                <a16:creationId xmlns:a16="http://schemas.microsoft.com/office/drawing/2014/main" id="{DCACF3A2-4F44-C941-A878-D503E543B708}"/>
              </a:ext>
            </a:extLst>
          </p:cNvPr>
          <p:cNvSpPr txBox="1">
            <a:spLocks/>
          </p:cNvSpPr>
          <p:nvPr/>
        </p:nvSpPr>
        <p:spPr>
          <a:xfrm>
            <a:off x="5622169" y="3507972"/>
            <a:ext cx="1132972" cy="479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a:latin typeface="Arial" panose="020B0604020202020204" pitchFamily="34" charset="0"/>
                <a:ea typeface="Tahoma" panose="020B0604030504040204" pitchFamily="34" charset="0"/>
                <a:cs typeface="Arial" panose="020B0604020202020204" pitchFamily="34" charset="0"/>
              </a:rPr>
              <a:t>Feature</a:t>
            </a:r>
          </a:p>
        </p:txBody>
      </p:sp>
    </p:spTree>
    <p:extLst>
      <p:ext uri="{BB962C8B-B14F-4D97-AF65-F5344CB8AC3E}">
        <p14:creationId xmlns:p14="http://schemas.microsoft.com/office/powerpoint/2010/main" val="107677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09471B-553A-374B-AFDC-B3CE619F65C8}"/>
              </a:ext>
            </a:extLst>
          </p:cNvPr>
          <p:cNvSpPr>
            <a:spLocks noGrp="1"/>
          </p:cNvSpPr>
          <p:nvPr>
            <p:ph type="sldNum" sz="quarter" idx="12"/>
          </p:nvPr>
        </p:nvSpPr>
        <p:spPr/>
        <p:txBody>
          <a:bodyPr/>
          <a:lstStyle/>
          <a:p>
            <a:fld id="{C0DF9C1F-DB74-1E4B-8839-30A600129FD3}" type="slidenum">
              <a:rPr lang="en-US" smtClean="0"/>
              <a:t>9</a:t>
            </a:fld>
            <a:endParaRPr lang="en-US"/>
          </a:p>
        </p:txBody>
      </p:sp>
      <p:sp>
        <p:nvSpPr>
          <p:cNvPr id="5" name="Title 1">
            <a:extLst>
              <a:ext uri="{FF2B5EF4-FFF2-40B4-BE49-F238E27FC236}">
                <a16:creationId xmlns:a16="http://schemas.microsoft.com/office/drawing/2014/main" id="{0DB39281-70C6-1C40-B814-1031766C546E}"/>
              </a:ext>
            </a:extLst>
          </p:cNvPr>
          <p:cNvSpPr>
            <a:spLocks noGrp="1"/>
          </p:cNvSpPr>
          <p:nvPr>
            <p:ph type="title"/>
          </p:nvPr>
        </p:nvSpPr>
        <p:spPr>
          <a:xfrm>
            <a:off x="838200" y="365130"/>
            <a:ext cx="4940808" cy="449518"/>
          </a:xfrm>
        </p:spPr>
        <p:txBody>
          <a:bodyPr>
            <a:noAutofit/>
          </a:bodyPr>
          <a:lstStyle/>
          <a:p>
            <a:r>
              <a:rPr lang="en-US" sz="3600" b="1" dirty="0">
                <a:latin typeface="Arial" panose="020B0604020202020204" pitchFamily="34" charset="0"/>
                <a:ea typeface="Tahoma" panose="020B0604030504040204" pitchFamily="34" charset="0"/>
                <a:cs typeface="Arial" panose="020B0604020202020204" pitchFamily="34" charset="0"/>
              </a:rPr>
              <a:t>Project Deliverables</a:t>
            </a:r>
          </a:p>
        </p:txBody>
      </p:sp>
      <p:sp>
        <p:nvSpPr>
          <p:cNvPr id="8" name="TextBox 7">
            <a:extLst>
              <a:ext uri="{FF2B5EF4-FFF2-40B4-BE49-F238E27FC236}">
                <a16:creationId xmlns:a16="http://schemas.microsoft.com/office/drawing/2014/main" id="{29FC155A-028C-F342-A711-54D06B536673}"/>
              </a:ext>
            </a:extLst>
          </p:cNvPr>
          <p:cNvSpPr txBox="1"/>
          <p:nvPr/>
        </p:nvSpPr>
        <p:spPr>
          <a:xfrm>
            <a:off x="838200" y="1071579"/>
            <a:ext cx="11015749"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Python script that takes a set of 2 images (source image and feature image) as input and results in the correct count of a certain feature as output</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Literature review and documentation related to Python code application</a:t>
            </a:r>
          </a:p>
        </p:txBody>
      </p:sp>
      <p:sp>
        <p:nvSpPr>
          <p:cNvPr id="9" name="Title 1">
            <a:extLst>
              <a:ext uri="{FF2B5EF4-FFF2-40B4-BE49-F238E27FC236}">
                <a16:creationId xmlns:a16="http://schemas.microsoft.com/office/drawing/2014/main" id="{70B0EB2C-7377-CB4F-9FB8-9D9EFC35DAC5}"/>
              </a:ext>
            </a:extLst>
          </p:cNvPr>
          <p:cNvSpPr txBox="1">
            <a:spLocks/>
          </p:cNvSpPr>
          <p:nvPr/>
        </p:nvSpPr>
        <p:spPr>
          <a:xfrm>
            <a:off x="838200" y="2979482"/>
            <a:ext cx="5005647" cy="4495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panose="020B0604020202020204" pitchFamily="34" charset="0"/>
                <a:ea typeface="Tahoma" panose="020B0604030504040204" pitchFamily="34" charset="0"/>
                <a:cs typeface="Arial" panose="020B0604020202020204" pitchFamily="34" charset="0"/>
              </a:rPr>
              <a:t>Deployable Features</a:t>
            </a:r>
          </a:p>
        </p:txBody>
      </p:sp>
      <p:sp>
        <p:nvSpPr>
          <p:cNvPr id="10" name="TextBox 9">
            <a:extLst>
              <a:ext uri="{FF2B5EF4-FFF2-40B4-BE49-F238E27FC236}">
                <a16:creationId xmlns:a16="http://schemas.microsoft.com/office/drawing/2014/main" id="{F5192E83-3557-B54B-B9AA-76E2C1F869F2}"/>
              </a:ext>
            </a:extLst>
          </p:cNvPr>
          <p:cNvSpPr txBox="1"/>
          <p:nvPr/>
        </p:nvSpPr>
        <p:spPr>
          <a:xfrm>
            <a:off x="838201" y="3622554"/>
            <a:ext cx="4715576"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Based on open-source libraries: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pic>
        <p:nvPicPr>
          <p:cNvPr id="13" name="Picture 13" descr="A picture containing light, drawing&#10;&#10;Description generated with very high confidence">
            <a:extLst>
              <a:ext uri="{FF2B5EF4-FFF2-40B4-BE49-F238E27FC236}">
                <a16:creationId xmlns:a16="http://schemas.microsoft.com/office/drawing/2014/main" id="{F6F6EF59-D83A-4026-8B0D-DB8630A8225B}"/>
              </a:ext>
            </a:extLst>
          </p:cNvPr>
          <p:cNvPicPr>
            <a:picLocks noChangeAspect="1"/>
          </p:cNvPicPr>
          <p:nvPr/>
        </p:nvPicPr>
        <p:blipFill>
          <a:blip r:embed="rId3"/>
          <a:stretch>
            <a:fillRect/>
          </a:stretch>
        </p:blipFill>
        <p:spPr>
          <a:xfrm>
            <a:off x="5760489" y="4280917"/>
            <a:ext cx="1122351" cy="1125886"/>
          </a:xfrm>
          <a:prstGeom prst="rect">
            <a:avLst/>
          </a:prstGeom>
        </p:spPr>
      </p:pic>
      <p:pic>
        <p:nvPicPr>
          <p:cNvPr id="14" name="Picture 14" descr="A picture containing clock, drawing&#10;&#10;Description generated with very high confidence">
            <a:extLst>
              <a:ext uri="{FF2B5EF4-FFF2-40B4-BE49-F238E27FC236}">
                <a16:creationId xmlns:a16="http://schemas.microsoft.com/office/drawing/2014/main" id="{6D36A0FF-1BE5-4BA1-810D-7006DB1C702B}"/>
              </a:ext>
            </a:extLst>
          </p:cNvPr>
          <p:cNvPicPr>
            <a:picLocks noChangeAspect="1"/>
          </p:cNvPicPr>
          <p:nvPr/>
        </p:nvPicPr>
        <p:blipFill>
          <a:blip r:embed="rId4"/>
          <a:stretch>
            <a:fillRect/>
          </a:stretch>
        </p:blipFill>
        <p:spPr>
          <a:xfrm>
            <a:off x="4331729" y="4360664"/>
            <a:ext cx="740664" cy="912398"/>
          </a:xfrm>
          <a:prstGeom prst="rect">
            <a:avLst/>
          </a:prstGeom>
        </p:spPr>
      </p:pic>
      <p:pic>
        <p:nvPicPr>
          <p:cNvPr id="7" name="Picture 6" descr="A close up of a sign&#10;&#10;Description automatically generated">
            <a:extLst>
              <a:ext uri="{FF2B5EF4-FFF2-40B4-BE49-F238E27FC236}">
                <a16:creationId xmlns:a16="http://schemas.microsoft.com/office/drawing/2014/main" id="{D756BC15-5D64-4091-82E1-817DE5364A42}"/>
              </a:ext>
            </a:extLst>
          </p:cNvPr>
          <p:cNvPicPr>
            <a:picLocks noChangeAspect="1"/>
          </p:cNvPicPr>
          <p:nvPr/>
        </p:nvPicPr>
        <p:blipFill>
          <a:blip r:embed="rId5"/>
          <a:stretch>
            <a:fillRect/>
          </a:stretch>
        </p:blipFill>
        <p:spPr>
          <a:xfrm>
            <a:off x="7186889" y="4280917"/>
            <a:ext cx="1125886" cy="1125886"/>
          </a:xfrm>
          <a:prstGeom prst="rect">
            <a:avLst/>
          </a:prstGeom>
        </p:spPr>
      </p:pic>
    </p:spTree>
    <p:extLst>
      <p:ext uri="{BB962C8B-B14F-4D97-AF65-F5344CB8AC3E}">
        <p14:creationId xmlns:p14="http://schemas.microsoft.com/office/powerpoint/2010/main" val="226625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3768</TotalTime>
  <Words>1551</Words>
  <Application>Microsoft Office PowerPoint</Application>
  <PresentationFormat>Widescreen</PresentationFormat>
  <Paragraphs>358</Paragraphs>
  <Slides>40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Cambria Math</vt:lpstr>
      <vt:lpstr>System Font Regular</vt:lpstr>
      <vt:lpstr>Tahoma</vt:lpstr>
      <vt:lpstr>Wingdings</vt:lpstr>
      <vt:lpstr>Office Theme</vt:lpstr>
      <vt:lpstr>Image Feature Detection &amp; Count Using Computer Vision</vt:lpstr>
      <vt:lpstr>Agenda</vt:lpstr>
      <vt:lpstr>Introduction</vt:lpstr>
      <vt:lpstr>Team</vt:lpstr>
      <vt:lpstr>Faculty</vt:lpstr>
      <vt:lpstr>Sponsor</vt:lpstr>
      <vt:lpstr>Project Details</vt:lpstr>
      <vt:lpstr>Project Objective</vt:lpstr>
      <vt:lpstr>Project Deliverables</vt:lpstr>
      <vt:lpstr>Deployable Features (cont’d)</vt:lpstr>
      <vt:lpstr>Business Value</vt:lpstr>
      <vt:lpstr>Technical Details</vt:lpstr>
      <vt:lpstr>Techniques Researched</vt:lpstr>
      <vt:lpstr>Techniques Researched (cont’d)</vt:lpstr>
      <vt:lpstr>Technique Implemented</vt:lpstr>
      <vt:lpstr>Template Matching - Process Flow</vt:lpstr>
      <vt:lpstr>Demo Videos</vt:lpstr>
      <vt:lpstr>Template Matching - Process Flow</vt:lpstr>
      <vt:lpstr>Testing &amp; Results</vt:lpstr>
      <vt:lpstr>Limitations &amp; Recommendations</vt:lpstr>
      <vt:lpstr>Image Resolution Variations</vt:lpstr>
      <vt:lpstr>Image Resolution Variations</vt:lpstr>
      <vt:lpstr>Camera Angle Variations</vt:lpstr>
      <vt:lpstr>Camera Angle Variations</vt:lpstr>
      <vt:lpstr>Camera Distance Variations</vt:lpstr>
      <vt:lpstr>Camera Distance Variations</vt:lpstr>
      <vt:lpstr>Lighting &amp; Visual Obstructions</vt:lpstr>
      <vt:lpstr>Future Scope</vt:lpstr>
      <vt:lpstr>PowerPoint Presentation</vt:lpstr>
      <vt:lpstr>Lessons Learned</vt:lpstr>
      <vt:lpstr>PowerPoint Presentation</vt:lpstr>
      <vt:lpstr>Questions?</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 click</dc:creator>
  <cp:lastModifiedBy>Karim AlHusaini</cp:lastModifiedBy>
  <cp:revision>165</cp:revision>
  <dcterms:created xsi:type="dcterms:W3CDTF">2017-03-24T20:12:23Z</dcterms:created>
  <dcterms:modified xsi:type="dcterms:W3CDTF">2020-08-08T15:54:11Z</dcterms:modified>
</cp:coreProperties>
</file>